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88" r:id="rId6"/>
    <p:sldId id="260" r:id="rId7"/>
    <p:sldId id="289" r:id="rId8"/>
    <p:sldId id="290" r:id="rId9"/>
    <p:sldId id="291" r:id="rId10"/>
    <p:sldId id="292" r:id="rId11"/>
    <p:sldId id="287" r:id="rId1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88" d="100"/>
          <a:sy n="88" d="100"/>
        </p:scale>
        <p:origin x="180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true"/>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A5944D-801D-48DF-9FC2-A4641A088D44}" type="datetimeFigureOut">
              <a:rPr lang="zh-CN" altLang="en-US" smtClean="0"/>
            </a:fld>
            <a:endParaRPr lang="zh-CN" altLang="en-US"/>
          </a:p>
        </p:txBody>
      </p:sp>
      <p:sp>
        <p:nvSpPr>
          <p:cNvPr id="4" name="幻灯片图像占位符 3"/>
          <p:cNvSpPr>
            <a:spLocks noGrp="true" noRot="true" noChangeAspect="true"/>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true"/>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true"/>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true"/>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AA8ED9-7DFA-47D8-AA4A-109AA5CA369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6821F944-99F2-4AD0-A929-83833E9D270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6821F944-99F2-4AD0-A929-83833E9D270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6821F944-99F2-4AD0-A929-83833E9D270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6821F944-99F2-4AD0-A929-83833E9D270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6821F944-99F2-4AD0-A929-83833E9D270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6821F944-99F2-4AD0-A929-83833E9D270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6821F944-99F2-4AD0-A929-83833E9D270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6821F944-99F2-4AD0-A929-83833E9D270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6821F944-99F2-4AD0-A929-83833E9D270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true"/>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true"/>
          </p:cNvSpPr>
          <p:nvPr>
            <p:ph type="subTitle" idx="1" hasCustomPrompt="true"/>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true"/>
          </p:cNvSpPr>
          <p:nvPr>
            <p:ph type="dt" sz="half" idx="10"/>
          </p:nvPr>
        </p:nvSpPr>
        <p:spPr/>
        <p:txBody>
          <a:bodyPr/>
          <a:lstStyle/>
          <a:p>
            <a:fld id="{DA3F69A1-A68D-406E-B5CA-5D4D158CCF77}"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BCD27A0B-BFAB-4191-B692-C6B650A6D08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smtClean="0"/>
              <a:t>单击此处编辑母版标题样式</a:t>
            </a:r>
            <a:endParaRPr lang="zh-CN" altLang="en-US"/>
          </a:p>
        </p:txBody>
      </p:sp>
      <p:sp>
        <p:nvSpPr>
          <p:cNvPr id="3" name="内容占位符 2"/>
          <p:cNvSpPr>
            <a:spLocks noGrp="true"/>
          </p:cNvSpPr>
          <p:nvPr>
            <p:ph idx="1" hasCustomPrompt="true"/>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true"/>
          </p:cNvSpPr>
          <p:nvPr>
            <p:ph type="dt" sz="half" idx="10"/>
          </p:nvPr>
        </p:nvSpPr>
        <p:spPr/>
        <p:txBody>
          <a:bodyPr/>
          <a:lstStyle/>
          <a:p>
            <a:fld id="{DA3F69A1-A68D-406E-B5CA-5D4D158CCF77}"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BCD27A0B-BFAB-4191-B692-C6B650A6D08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true"/>
          </p:cNvSpPr>
          <p:nvPr>
            <p:ph type="body" idx="1" hasCustomPrompt="true"/>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true"/>
          </p:cNvSpPr>
          <p:nvPr>
            <p:ph type="dt" sz="half" idx="10"/>
          </p:nvPr>
        </p:nvSpPr>
        <p:spPr/>
        <p:txBody>
          <a:bodyPr/>
          <a:lstStyle/>
          <a:p>
            <a:fld id="{DA3F69A1-A68D-406E-B5CA-5D4D158CCF77}"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BCD27A0B-BFAB-4191-B692-C6B650A6D08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smtClean="0"/>
              <a:t>单击此处编辑母版标题样式</a:t>
            </a:r>
            <a:endParaRPr lang="zh-CN" altLang="en-US"/>
          </a:p>
        </p:txBody>
      </p:sp>
      <p:sp>
        <p:nvSpPr>
          <p:cNvPr id="3" name="内容占位符 2"/>
          <p:cNvSpPr>
            <a:spLocks noGrp="true"/>
          </p:cNvSpPr>
          <p:nvPr>
            <p:ph sz="half" idx="1" hasCustomPrompt="true"/>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true"/>
          </p:cNvSpPr>
          <p:nvPr>
            <p:ph sz="half" idx="2" hasCustomPrompt="true"/>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true"/>
          </p:cNvSpPr>
          <p:nvPr>
            <p:ph type="dt" sz="half" idx="10"/>
          </p:nvPr>
        </p:nvSpPr>
        <p:spPr/>
        <p:txBody>
          <a:bodyPr/>
          <a:lstStyle/>
          <a:p>
            <a:fld id="{DA3F69A1-A68D-406E-B5CA-5D4D158CCF77}" type="datetimeFigureOut">
              <a:rPr lang="zh-CN" altLang="en-US" smtClean="0"/>
            </a:fld>
            <a:endParaRPr lang="zh-CN" altLang="en-US"/>
          </a:p>
        </p:txBody>
      </p:sp>
      <p:sp>
        <p:nvSpPr>
          <p:cNvPr id="6" name="页脚占位符 5"/>
          <p:cNvSpPr>
            <a:spLocks noGrp="true"/>
          </p:cNvSpPr>
          <p:nvPr>
            <p:ph type="ftr" sz="quarter" idx="11"/>
          </p:nvPr>
        </p:nvSpPr>
        <p:spPr/>
        <p:txBody>
          <a:bodyPr/>
          <a:lstStyle/>
          <a:p>
            <a:endParaRPr lang="zh-CN" altLang="en-US"/>
          </a:p>
        </p:txBody>
      </p:sp>
      <p:sp>
        <p:nvSpPr>
          <p:cNvPr id="7" name="灯片编号占位符 6"/>
          <p:cNvSpPr>
            <a:spLocks noGrp="true"/>
          </p:cNvSpPr>
          <p:nvPr>
            <p:ph type="sldNum" sz="quarter" idx="12"/>
          </p:nvPr>
        </p:nvSpPr>
        <p:spPr/>
        <p:txBody>
          <a:bodyPr/>
          <a:lstStyle/>
          <a:p>
            <a:fld id="{BCD27A0B-BFAB-4191-B692-C6B650A6D08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true"/>
          </p:cNvSpPr>
          <p:nvPr>
            <p:ph type="body" idx="1" hasCustomPrompt="true"/>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true"/>
          </p:cNvSpPr>
          <p:nvPr>
            <p:ph sz="half" idx="2" hasCustomPrompt="true"/>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true"/>
          </p:cNvSpPr>
          <p:nvPr>
            <p:ph type="body" sz="quarter" idx="3" hasCustomPrompt="true"/>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true"/>
          </p:cNvSpPr>
          <p:nvPr>
            <p:ph sz="quarter" idx="4" hasCustomPrompt="true"/>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true"/>
          </p:cNvSpPr>
          <p:nvPr>
            <p:ph type="dt" sz="half" idx="10"/>
          </p:nvPr>
        </p:nvSpPr>
        <p:spPr/>
        <p:txBody>
          <a:bodyPr/>
          <a:lstStyle/>
          <a:p>
            <a:fld id="{DA3F69A1-A68D-406E-B5CA-5D4D158CCF77}" type="datetimeFigureOut">
              <a:rPr lang="zh-CN" altLang="en-US" smtClean="0"/>
            </a:fld>
            <a:endParaRPr lang="zh-CN" altLang="en-US"/>
          </a:p>
        </p:txBody>
      </p:sp>
      <p:sp>
        <p:nvSpPr>
          <p:cNvPr id="8" name="页脚占位符 7"/>
          <p:cNvSpPr>
            <a:spLocks noGrp="true"/>
          </p:cNvSpPr>
          <p:nvPr>
            <p:ph type="ftr" sz="quarter" idx="11"/>
          </p:nvPr>
        </p:nvSpPr>
        <p:spPr/>
        <p:txBody>
          <a:bodyPr/>
          <a:lstStyle/>
          <a:p>
            <a:endParaRPr lang="zh-CN" altLang="en-US"/>
          </a:p>
        </p:txBody>
      </p:sp>
      <p:sp>
        <p:nvSpPr>
          <p:cNvPr id="9" name="灯片编号占位符 8"/>
          <p:cNvSpPr>
            <a:spLocks noGrp="true"/>
          </p:cNvSpPr>
          <p:nvPr>
            <p:ph type="sldNum" sz="quarter" idx="12"/>
          </p:nvPr>
        </p:nvSpPr>
        <p:spPr/>
        <p:txBody>
          <a:bodyPr/>
          <a:lstStyle/>
          <a:p>
            <a:fld id="{BCD27A0B-BFAB-4191-B692-C6B650A6D08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smtClean="0"/>
              <a:t>单击此处编辑母版标题样式</a:t>
            </a:r>
            <a:endParaRPr lang="zh-CN" altLang="en-US"/>
          </a:p>
        </p:txBody>
      </p:sp>
      <p:sp>
        <p:nvSpPr>
          <p:cNvPr id="3" name="日期占位符 2"/>
          <p:cNvSpPr>
            <a:spLocks noGrp="true"/>
          </p:cNvSpPr>
          <p:nvPr>
            <p:ph type="dt" sz="half" idx="10"/>
          </p:nvPr>
        </p:nvSpPr>
        <p:spPr/>
        <p:txBody>
          <a:bodyPr/>
          <a:lstStyle/>
          <a:p>
            <a:fld id="{DA3F69A1-A68D-406E-B5CA-5D4D158CCF77}" type="datetimeFigureOut">
              <a:rPr lang="zh-CN" altLang="en-US" smtClean="0"/>
            </a:fld>
            <a:endParaRPr lang="zh-CN" altLang="en-US"/>
          </a:p>
        </p:txBody>
      </p:sp>
      <p:sp>
        <p:nvSpPr>
          <p:cNvPr id="4" name="页脚占位符 3"/>
          <p:cNvSpPr>
            <a:spLocks noGrp="true"/>
          </p:cNvSpPr>
          <p:nvPr>
            <p:ph type="ftr" sz="quarter" idx="11"/>
          </p:nvPr>
        </p:nvSpPr>
        <p:spPr/>
        <p:txBody>
          <a:bodyPr/>
          <a:lstStyle/>
          <a:p>
            <a:endParaRPr lang="zh-CN" altLang="en-US"/>
          </a:p>
        </p:txBody>
      </p:sp>
      <p:sp>
        <p:nvSpPr>
          <p:cNvPr id="5" name="灯片编号占位符 4"/>
          <p:cNvSpPr>
            <a:spLocks noGrp="true"/>
          </p:cNvSpPr>
          <p:nvPr>
            <p:ph type="sldNum" sz="quarter" idx="12"/>
          </p:nvPr>
        </p:nvSpPr>
        <p:spPr/>
        <p:txBody>
          <a:bodyPr/>
          <a:lstStyle/>
          <a:p>
            <a:fld id="{BCD27A0B-BFAB-4191-B692-C6B650A6D08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true"/>
          </p:cNvSpPr>
          <p:nvPr>
            <p:ph type="dt" sz="half" idx="10"/>
          </p:nvPr>
        </p:nvSpPr>
        <p:spPr/>
        <p:txBody>
          <a:bodyPr/>
          <a:lstStyle/>
          <a:p>
            <a:fld id="{DA3F69A1-A68D-406E-B5CA-5D4D158CCF77}" type="datetimeFigureOut">
              <a:rPr lang="zh-CN" altLang="en-US" smtClean="0"/>
            </a:fld>
            <a:endParaRPr lang="zh-CN" altLang="en-US"/>
          </a:p>
        </p:txBody>
      </p:sp>
      <p:sp>
        <p:nvSpPr>
          <p:cNvPr id="3" name="页脚占位符 2"/>
          <p:cNvSpPr>
            <a:spLocks noGrp="true"/>
          </p:cNvSpPr>
          <p:nvPr>
            <p:ph type="ftr" sz="quarter" idx="11"/>
          </p:nvPr>
        </p:nvSpPr>
        <p:spPr/>
        <p:txBody>
          <a:bodyPr/>
          <a:lstStyle/>
          <a:p>
            <a:endParaRPr lang="zh-CN" altLang="en-US"/>
          </a:p>
        </p:txBody>
      </p:sp>
      <p:sp>
        <p:nvSpPr>
          <p:cNvPr id="4" name="灯片编号占位符 3"/>
          <p:cNvSpPr>
            <a:spLocks noGrp="true"/>
          </p:cNvSpPr>
          <p:nvPr>
            <p:ph type="sldNum" sz="quarter" idx="12"/>
          </p:nvPr>
        </p:nvSpPr>
        <p:spPr/>
        <p:txBody>
          <a:bodyPr/>
          <a:lstStyle/>
          <a:p>
            <a:fld id="{BCD27A0B-BFAB-4191-B692-C6B650A6D08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true"/>
          </p:cNvSpPr>
          <p:nvPr>
            <p:ph idx="1" hasCustomPrompt="true"/>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true"/>
          </p:cNvSpPr>
          <p:nvPr>
            <p:ph type="body" sz="half" idx="2" hasCustomPrompt="true"/>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true"/>
          </p:cNvSpPr>
          <p:nvPr>
            <p:ph type="dt" sz="half" idx="10"/>
          </p:nvPr>
        </p:nvSpPr>
        <p:spPr/>
        <p:txBody>
          <a:bodyPr/>
          <a:lstStyle/>
          <a:p>
            <a:fld id="{DA3F69A1-A68D-406E-B5CA-5D4D158CCF77}" type="datetimeFigureOut">
              <a:rPr lang="zh-CN" altLang="en-US" smtClean="0"/>
            </a:fld>
            <a:endParaRPr lang="zh-CN" altLang="en-US"/>
          </a:p>
        </p:txBody>
      </p:sp>
      <p:sp>
        <p:nvSpPr>
          <p:cNvPr id="6" name="页脚占位符 5"/>
          <p:cNvSpPr>
            <a:spLocks noGrp="true"/>
          </p:cNvSpPr>
          <p:nvPr>
            <p:ph type="ftr" sz="quarter" idx="11"/>
          </p:nvPr>
        </p:nvSpPr>
        <p:spPr/>
        <p:txBody>
          <a:bodyPr/>
          <a:lstStyle/>
          <a:p>
            <a:endParaRPr lang="zh-CN" altLang="en-US"/>
          </a:p>
        </p:txBody>
      </p:sp>
      <p:sp>
        <p:nvSpPr>
          <p:cNvPr id="7" name="灯片编号占位符 6"/>
          <p:cNvSpPr>
            <a:spLocks noGrp="true"/>
          </p:cNvSpPr>
          <p:nvPr>
            <p:ph type="sldNum" sz="quarter" idx="12"/>
          </p:nvPr>
        </p:nvSpPr>
        <p:spPr/>
        <p:txBody>
          <a:bodyPr/>
          <a:lstStyle/>
          <a:p>
            <a:fld id="{BCD27A0B-BFAB-4191-B692-C6B650A6D08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true"/>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true"/>
          </p:cNvSpPr>
          <p:nvPr>
            <p:ph type="body" sz="half" idx="2" hasCustomPrompt="true"/>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true"/>
          </p:cNvSpPr>
          <p:nvPr>
            <p:ph type="dt" sz="half" idx="10"/>
          </p:nvPr>
        </p:nvSpPr>
        <p:spPr/>
        <p:txBody>
          <a:bodyPr/>
          <a:lstStyle/>
          <a:p>
            <a:fld id="{DA3F69A1-A68D-406E-B5CA-5D4D158CCF77}" type="datetimeFigureOut">
              <a:rPr lang="zh-CN" altLang="en-US" smtClean="0"/>
            </a:fld>
            <a:endParaRPr lang="zh-CN" altLang="en-US"/>
          </a:p>
        </p:txBody>
      </p:sp>
      <p:sp>
        <p:nvSpPr>
          <p:cNvPr id="6" name="页脚占位符 5"/>
          <p:cNvSpPr>
            <a:spLocks noGrp="true"/>
          </p:cNvSpPr>
          <p:nvPr>
            <p:ph type="ftr" sz="quarter" idx="11"/>
          </p:nvPr>
        </p:nvSpPr>
        <p:spPr/>
        <p:txBody>
          <a:bodyPr/>
          <a:lstStyle/>
          <a:p>
            <a:endParaRPr lang="zh-CN" altLang="en-US"/>
          </a:p>
        </p:txBody>
      </p:sp>
      <p:sp>
        <p:nvSpPr>
          <p:cNvPr id="7" name="灯片编号占位符 6"/>
          <p:cNvSpPr>
            <a:spLocks noGrp="true"/>
          </p:cNvSpPr>
          <p:nvPr>
            <p:ph type="sldNum" sz="quarter" idx="12"/>
          </p:nvPr>
        </p:nvSpPr>
        <p:spPr/>
        <p:txBody>
          <a:bodyPr/>
          <a:lstStyle/>
          <a:p>
            <a:fld id="{BCD27A0B-BFAB-4191-B692-C6B650A6D08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true"/>
          </p:cNvSpPr>
          <p:nvPr>
            <p:ph type="body" orient="vert" idx="1" hasCustomPrompt="true"/>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true"/>
          </p:cNvSpPr>
          <p:nvPr>
            <p:ph type="dt" sz="half" idx="10"/>
          </p:nvPr>
        </p:nvSpPr>
        <p:spPr/>
        <p:txBody>
          <a:bodyPr/>
          <a:lstStyle/>
          <a:p>
            <a:fld id="{DA3F69A1-A68D-406E-B5CA-5D4D158CCF77}"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BCD27A0B-BFAB-4191-B692-C6B650A6D08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true"/>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true"/>
          </p:cNvSpPr>
          <p:nvPr>
            <p:ph type="body" orient="vert" idx="1" hasCustomPrompt="true"/>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true"/>
          </p:cNvSpPr>
          <p:nvPr>
            <p:ph type="dt" sz="half" idx="10"/>
          </p:nvPr>
        </p:nvSpPr>
        <p:spPr/>
        <p:txBody>
          <a:bodyPr/>
          <a:lstStyle/>
          <a:p>
            <a:fld id="{DA3F69A1-A68D-406E-B5CA-5D4D158CCF77}"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BCD27A0B-BFAB-4191-B692-C6B650A6D08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2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3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4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5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6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7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8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9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0_标题和内容">
    <p:bg>
      <p:bgPr>
        <a:gradFill>
          <a:gsLst>
            <a:gs pos="0">
              <a:srgbClr val="FFFFFF"/>
            </a:gs>
            <a:gs pos="100000">
              <a:srgbClr val="E8E9EB"/>
            </a:gs>
          </a:gsLst>
          <a:lin ang="5400000" scaled="true"/>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2" Type="http://schemas.openxmlformats.org/officeDocument/2006/relationships/theme" Target="../theme/theme1.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true"/>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true"/>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true"/>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F69A1-A68D-406E-B5CA-5D4D158CCF77}" type="datetimeFigureOut">
              <a:rPr lang="zh-CN" altLang="en-US" smtClean="0"/>
            </a:fld>
            <a:endParaRPr lang="zh-CN" altLang="en-US"/>
          </a:p>
        </p:txBody>
      </p:sp>
      <p:sp>
        <p:nvSpPr>
          <p:cNvPr id="5" name="页脚占位符 4"/>
          <p:cNvSpPr>
            <a:spLocks noGrp="true"/>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true"/>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D27A0B-BFAB-4191-B692-C6B650A6D08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3.xml"/><Relationship Id="rId5" Type="http://schemas.openxmlformats.org/officeDocument/2006/relationships/slide" Target="slide8.xml"/><Relationship Id="rId4" Type="http://schemas.openxmlformats.org/officeDocument/2006/relationships/slide" Target="slide7.xml"/><Relationship Id="rId3" Type="http://schemas.openxmlformats.org/officeDocument/2006/relationships/slide" Target="slide6.xml"/><Relationship Id="rId2" Type="http://schemas.openxmlformats.org/officeDocument/2006/relationships/slide" Target="slide5.xml"/><Relationship Id="rId1"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slide" Target="slide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slide" Target="slide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slide" Target="slide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4229100" y="6170651"/>
            <a:ext cx="4016829" cy="475575"/>
          </a:xfrm>
          <a:prstGeom prst="ellipse">
            <a:avLst/>
          </a:prstGeom>
          <a:solidFill>
            <a:schemeClr val="bg1">
              <a:lumMod val="75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154094" y="550398"/>
            <a:ext cx="5883812" cy="5757205"/>
            <a:chOff x="5322280" y="390377"/>
            <a:chExt cx="5883812" cy="5757205"/>
          </a:xfrm>
          <a:effectLst/>
        </p:grpSpPr>
        <p:sp>
          <p:nvSpPr>
            <p:cNvPr id="5" name="椭圆 4"/>
            <p:cNvSpPr/>
            <p:nvPr/>
          </p:nvSpPr>
          <p:spPr>
            <a:xfrm>
              <a:off x="5322280" y="390377"/>
              <a:ext cx="5757205" cy="5757205"/>
            </a:xfrm>
            <a:prstGeom prst="ellipse">
              <a:avLst/>
            </a:prstGeom>
            <a:noFill/>
            <a:ln w="1174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6" name="椭圆 5"/>
            <p:cNvSpPr/>
            <p:nvPr/>
          </p:nvSpPr>
          <p:spPr>
            <a:xfrm>
              <a:off x="5378548" y="390377"/>
              <a:ext cx="5757205" cy="5757205"/>
            </a:xfrm>
            <a:prstGeom prst="ellipse">
              <a:avLst/>
            </a:prstGeom>
            <a:noFill/>
            <a:ln w="1174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7" name="椭圆 6"/>
            <p:cNvSpPr/>
            <p:nvPr/>
          </p:nvSpPr>
          <p:spPr>
            <a:xfrm>
              <a:off x="5448887" y="390377"/>
              <a:ext cx="5757205" cy="5757205"/>
            </a:xfrm>
            <a:prstGeom prst="ellipse">
              <a:avLst/>
            </a:prstGeom>
            <a:noFill/>
            <a:ln w="1174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grpSp>
      <p:sp>
        <p:nvSpPr>
          <p:cNvPr id="10" name="矩形 9"/>
          <p:cNvSpPr/>
          <p:nvPr/>
        </p:nvSpPr>
        <p:spPr>
          <a:xfrm>
            <a:off x="3154272" y="2557760"/>
            <a:ext cx="5974080" cy="1445260"/>
          </a:xfrm>
          <a:prstGeom prst="rect">
            <a:avLst/>
          </a:prstGeom>
          <a:effectLst>
            <a:outerShdw blurRad="152400" dist="381000" dir="5400000" sx="94000" sy="94000" rotWithShape="0">
              <a:prstClr val="black">
                <a:alpha val="15000"/>
              </a:prstClr>
            </a:outerShdw>
          </a:effectLst>
        </p:spPr>
        <p:txBody>
          <a:bodyPr wrap="square">
            <a:spAutoFit/>
          </a:bodyPr>
          <a:lstStyle/>
          <a:p>
            <a:pPr algn="ctr"/>
            <a:r>
              <a:rPr lang="zh-CN" altLang="zh-CN" sz="4400" dirty="0" smtClean="0">
                <a:latin typeface="华文行楷" panose="02010800040101010101" charset="-122"/>
                <a:ea typeface="华文行楷" panose="02010800040101010101" charset="-122"/>
                <a:sym typeface="+mn-ea"/>
              </a:rPr>
              <a:t>杨柳青镇减免中小企业房租政策实施细则</a:t>
            </a:r>
            <a:endParaRPr lang="zh-CN" altLang="zh-CN" sz="4400" b="1" dirty="0" smtClean="0">
              <a:solidFill>
                <a:schemeClr val="bg2">
                  <a:lumMod val="25000"/>
                </a:schemeClr>
              </a:solidFill>
              <a:latin typeface="华文行楷" panose="02010800040101010101" charset="-122"/>
              <a:ea typeface="华文行楷" panose="02010800040101010101" charset="-122"/>
              <a:sym typeface="+mn-ea"/>
            </a:endParaRPr>
          </a:p>
        </p:txBody>
      </p:sp>
      <p:pic>
        <p:nvPicPr>
          <p:cNvPr id="3" name="图片 2" descr="2 logo"/>
          <p:cNvPicPr>
            <a:picLocks noChangeAspect="true"/>
          </p:cNvPicPr>
          <p:nvPr/>
        </p:nvPicPr>
        <p:blipFill>
          <a:blip r:embed="rId1"/>
          <a:stretch>
            <a:fillRect/>
          </a:stretch>
        </p:blipFill>
        <p:spPr>
          <a:xfrm>
            <a:off x="10314940" y="3738880"/>
            <a:ext cx="1859915" cy="31159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true"/>
      <p:bldP spid="10" grpId="0" bldLvl="0" animBg="tru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691326" y="-307200"/>
            <a:ext cx="7624689" cy="7460622"/>
            <a:chOff x="5322280" y="390377"/>
            <a:chExt cx="5883812" cy="5757205"/>
          </a:xfrm>
          <a:effectLst/>
        </p:grpSpPr>
        <p:sp>
          <p:nvSpPr>
            <p:cNvPr id="6" name="椭圆 5"/>
            <p:cNvSpPr/>
            <p:nvPr/>
          </p:nvSpPr>
          <p:spPr>
            <a:xfrm>
              <a:off x="5322280" y="390377"/>
              <a:ext cx="5757205" cy="5757205"/>
            </a:xfrm>
            <a:prstGeom prst="ellipse">
              <a:avLst/>
            </a:prstGeom>
            <a:noFill/>
            <a:ln w="1174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7" name="椭圆 6"/>
            <p:cNvSpPr/>
            <p:nvPr/>
          </p:nvSpPr>
          <p:spPr>
            <a:xfrm>
              <a:off x="5378548" y="390377"/>
              <a:ext cx="5757205" cy="5757205"/>
            </a:xfrm>
            <a:prstGeom prst="ellipse">
              <a:avLst/>
            </a:prstGeom>
            <a:noFill/>
            <a:ln w="1174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8" name="椭圆 7"/>
            <p:cNvSpPr/>
            <p:nvPr/>
          </p:nvSpPr>
          <p:spPr>
            <a:xfrm>
              <a:off x="5448887" y="390377"/>
              <a:ext cx="5757205" cy="5757205"/>
            </a:xfrm>
            <a:prstGeom prst="ellipse">
              <a:avLst/>
            </a:prstGeom>
            <a:noFill/>
            <a:ln w="1174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grpSp>
      <p:sp>
        <p:nvSpPr>
          <p:cNvPr id="12" name="任意多边形 11"/>
          <p:cNvSpPr/>
          <p:nvPr/>
        </p:nvSpPr>
        <p:spPr>
          <a:xfrm>
            <a:off x="1581207" y="0"/>
            <a:ext cx="10610548" cy="6858000"/>
          </a:xfrm>
          <a:custGeom>
            <a:avLst/>
            <a:gdLst>
              <a:gd name="connsiteX0" fmla="*/ 1470088 w 10610548"/>
              <a:gd name="connsiteY0" fmla="*/ 0 h 6858000"/>
              <a:gd name="connsiteX1" fmla="*/ 9140460 w 10610548"/>
              <a:gd name="connsiteY1" fmla="*/ 0 h 6858000"/>
              <a:gd name="connsiteX2" fmla="*/ 9232334 w 10610548"/>
              <a:gd name="connsiteY2" fmla="*/ 96364 h 6858000"/>
              <a:gd name="connsiteX3" fmla="*/ 10610548 w 10610548"/>
              <a:gd name="connsiteY3" fmla="*/ 3663510 h 6858000"/>
              <a:gd name="connsiteX4" fmla="*/ 9556578 w 10610548"/>
              <a:gd name="connsiteY4" fmla="*/ 6837740 h 6858000"/>
              <a:gd name="connsiteX5" fmla="*/ 9540657 w 10610548"/>
              <a:gd name="connsiteY5" fmla="*/ 6858000 h 6858000"/>
              <a:gd name="connsiteX6" fmla="*/ 1069892 w 10610548"/>
              <a:gd name="connsiteY6" fmla="*/ 6858000 h 6858000"/>
              <a:gd name="connsiteX7" fmla="*/ 1053970 w 10610548"/>
              <a:gd name="connsiteY7" fmla="*/ 6837740 h 6858000"/>
              <a:gd name="connsiteX8" fmla="*/ 0 w 10610548"/>
              <a:gd name="connsiteY8" fmla="*/ 3663510 h 6858000"/>
              <a:gd name="connsiteX9" fmla="*/ 1378214 w 10610548"/>
              <a:gd name="connsiteY9" fmla="*/ 9636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10548" h="6858000">
                <a:moveTo>
                  <a:pt x="1470088" y="0"/>
                </a:moveTo>
                <a:lnTo>
                  <a:pt x="9140460" y="0"/>
                </a:lnTo>
                <a:lnTo>
                  <a:pt x="9232334" y="96364"/>
                </a:lnTo>
                <a:cubicBezTo>
                  <a:pt x="10088642" y="1038512"/>
                  <a:pt x="10610548" y="2290062"/>
                  <a:pt x="10610548" y="3663510"/>
                </a:cubicBezTo>
                <a:cubicBezTo>
                  <a:pt x="10610548" y="4853832"/>
                  <a:pt x="10218539" y="5952594"/>
                  <a:pt x="9556578" y="6837740"/>
                </a:cubicBezTo>
                <a:lnTo>
                  <a:pt x="9540657" y="6858000"/>
                </a:lnTo>
                <a:lnTo>
                  <a:pt x="1069892" y="6858000"/>
                </a:lnTo>
                <a:lnTo>
                  <a:pt x="1053970" y="6837740"/>
                </a:lnTo>
                <a:cubicBezTo>
                  <a:pt x="392010" y="5952594"/>
                  <a:pt x="0" y="4853832"/>
                  <a:pt x="0" y="3663510"/>
                </a:cubicBezTo>
                <a:cubicBezTo>
                  <a:pt x="0" y="2290062"/>
                  <a:pt x="521906" y="1038512"/>
                  <a:pt x="1378214" y="96364"/>
                </a:cubicBezTo>
                <a:close/>
              </a:path>
            </a:pathLst>
          </a:custGeom>
          <a:blipFill dpi="0" rotWithShape="true">
            <a:blip r:embed="rId1">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3" name="文本框 12"/>
          <p:cNvSpPr txBox="true"/>
          <p:nvPr/>
        </p:nvSpPr>
        <p:spPr>
          <a:xfrm>
            <a:off x="1581150" y="2880995"/>
            <a:ext cx="2958465" cy="922020"/>
          </a:xfrm>
          <a:prstGeom prst="rect">
            <a:avLst/>
          </a:prstGeom>
          <a:noFill/>
          <a:effectLst/>
        </p:spPr>
        <p:txBody>
          <a:bodyPr wrap="square" rtlCol="0">
            <a:spAutoFit/>
          </a:bodyPr>
          <a:lstStyle/>
          <a:p>
            <a:r>
              <a:rPr lang="zh-CN" altLang="en-US" sz="5400" b="1" dirty="0">
                <a:latin typeface="华文行楷" panose="02010800040101010101" charset="-122"/>
                <a:ea typeface="华文行楷" panose="02010800040101010101" charset="-122"/>
              </a:rPr>
              <a:t>政策解读</a:t>
            </a:r>
            <a:endParaRPr lang="zh-CN" altLang="en-US" sz="5400" b="1" dirty="0">
              <a:latin typeface="华文行楷" panose="02010800040101010101" charset="-122"/>
              <a:ea typeface="华文行楷" panose="02010800040101010101" charset="-122"/>
            </a:endParaRPr>
          </a:p>
        </p:txBody>
      </p:sp>
      <p:sp>
        <p:nvSpPr>
          <p:cNvPr id="14" name="矩形 13"/>
          <p:cNvSpPr/>
          <p:nvPr/>
        </p:nvSpPr>
        <p:spPr>
          <a:xfrm>
            <a:off x="5430091" y="1493821"/>
            <a:ext cx="5516443" cy="4092575"/>
          </a:xfrm>
          <a:prstGeom prst="rect">
            <a:avLst/>
          </a:prstGeom>
        </p:spPr>
        <p:txBody>
          <a:bodyPr wrap="square">
            <a:spAutoFit/>
          </a:bodyPr>
          <a:lstStyle/>
          <a:p>
            <a:pPr algn="just"/>
            <a:r>
              <a:rPr lang="en-US" altLang="zh-CN" sz="2000" dirty="0" smtClean="0">
                <a:latin typeface="华文新魏" panose="02010800040101010101" charset="-122"/>
                <a:ea typeface="华文新魏" panose="02010800040101010101" charset="-122"/>
              </a:rPr>
              <a:t>         </a:t>
            </a:r>
            <a:r>
              <a:rPr lang="zh-CN" altLang="en-US" sz="2000" dirty="0" smtClean="0">
                <a:latin typeface="华文新魏" panose="02010800040101010101" charset="-122"/>
                <a:ea typeface="华文新魏" panose="02010800040101010101" charset="-122"/>
              </a:rPr>
              <a:t>为做好《西青区落实〈天津市打赢新型冠状病毒感染肺炎疫情防控阻击战进一步促进经济社会持续健康发展若干措施〉的工作方案》中“落实中小企业房租优惠政策”工作，紧密对标全区要求，结合杨柳青镇实际逐条分析、细化任务、明确责任。杨柳青镇深入贯彻落实习近平总书记对新型冠状病毒感染肺炎疫情防控工作的重要指示批示精神，认真落实党中央、国务院和市委、市政府以及区委区、政府决策部署，在做好疫情防控工作的前提下，全力支持受疫情影响较大的企业渡过难关，统筹推动改革发展稳定各项工作，促进全镇经济社会持续健康发展。</a:t>
            </a:r>
            <a:endParaRPr lang="zh-CN" altLang="en-US" sz="2000" dirty="0" smtClean="0">
              <a:latin typeface="华文新魏" panose="02010800040101010101" charset="-122"/>
              <a:ea typeface="华文新魏" panose="020108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408053 0.000859 L 0 0 E" pathEditMode="relative" ptsTypes="">
                                      <p:cBhvr>
                                        <p:cTn id="6" dur="1250" fill="hold"/>
                                        <p:tgtEl>
                                          <p:spTgt spid="5"/>
                                        </p:tgtEl>
                                        <p:attrNameLst>
                                          <p:attrName>ppt_x</p:attrName>
                                          <p:attrName>ppt_y</p:attrName>
                                        </p:attrNameLst>
                                      </p:cBhvr>
                                    </p:animMotion>
                                  </p:childTnLst>
                                </p:cTn>
                              </p:par>
                              <p:par>
                                <p:cTn id="7" presetID="6" presetClass="emph" presetSubtype="0" accel="50000" decel="50000" fill="hold" nodeType="withEffect">
                                  <p:stCondLst>
                                    <p:cond delay="0"/>
                                  </p:stCondLst>
                                  <p:childTnLst>
                                    <p:animScale>
                                      <p:cBhvr>
                                        <p:cTn id="8" dur="1250" fill="hold"/>
                                        <p:tgtEl>
                                          <p:spTgt spid="5"/>
                                        </p:tgtEl>
                                      </p:cBhvr>
                                      <p:by x="150000" y="150000"/>
                                      <p:from x="77168" y="77168"/>
                                      <p:to x="100000" y="100000"/>
                                    </p:animScale>
                                  </p:childTnLst>
                                </p:cTn>
                              </p:par>
                              <p:par>
                                <p:cTn id="9" presetID="10" presetClass="entr" presetSubtype="0" fill="hold" grpId="0" nodeType="withEffect">
                                  <p:stCondLst>
                                    <p:cond delay="100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true"/>
      <p:bldP spid="13" grpId="0" bldLvl="0" animBg="true"/>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876620" y="1991761"/>
            <a:ext cx="3049754" cy="2984130"/>
            <a:chOff x="5322280" y="390377"/>
            <a:chExt cx="5883812" cy="5757205"/>
          </a:xfrm>
          <a:effectLst/>
        </p:grpSpPr>
        <p:sp>
          <p:nvSpPr>
            <p:cNvPr id="6" name="椭圆 5"/>
            <p:cNvSpPr/>
            <p:nvPr/>
          </p:nvSpPr>
          <p:spPr>
            <a:xfrm>
              <a:off x="5322280" y="390377"/>
              <a:ext cx="5757205" cy="5757205"/>
            </a:xfrm>
            <a:prstGeom prst="ellipse">
              <a:avLst/>
            </a:prstGeom>
            <a:noFill/>
            <a:ln w="952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7" name="椭圆 6"/>
            <p:cNvSpPr/>
            <p:nvPr/>
          </p:nvSpPr>
          <p:spPr>
            <a:xfrm>
              <a:off x="5378548" y="390377"/>
              <a:ext cx="5757205" cy="5757205"/>
            </a:xfrm>
            <a:prstGeom prst="ellipse">
              <a:avLst/>
            </a:prstGeom>
            <a:noFill/>
            <a:ln w="952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8" name="椭圆 7"/>
            <p:cNvSpPr/>
            <p:nvPr/>
          </p:nvSpPr>
          <p:spPr>
            <a:xfrm>
              <a:off x="5448887" y="390377"/>
              <a:ext cx="5757205" cy="5757205"/>
            </a:xfrm>
            <a:prstGeom prst="ellipse">
              <a:avLst/>
            </a:prstGeom>
            <a:noFill/>
            <a:ln w="825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grpSp>
      <p:sp>
        <p:nvSpPr>
          <p:cNvPr id="9" name="椭圆 8"/>
          <p:cNvSpPr/>
          <p:nvPr/>
        </p:nvSpPr>
        <p:spPr>
          <a:xfrm>
            <a:off x="1814976" y="623712"/>
            <a:ext cx="5674885" cy="5674885"/>
          </a:xfrm>
          <a:prstGeom prst="ellipse">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true"/>
          <p:nvPr/>
        </p:nvSpPr>
        <p:spPr>
          <a:xfrm>
            <a:off x="2134235" y="3218815"/>
            <a:ext cx="2877185" cy="768350"/>
          </a:xfrm>
          <a:prstGeom prst="rect">
            <a:avLst/>
          </a:prstGeom>
          <a:noFill/>
        </p:spPr>
        <p:txBody>
          <a:bodyPr wrap="square" rtlCol="0">
            <a:spAutoFit/>
          </a:bodyPr>
          <a:lstStyle/>
          <a:p>
            <a:r>
              <a:rPr lang="zh-CN" altLang="en-US" sz="4400" b="1" dirty="0">
                <a:latin typeface="华文行楷" panose="02010800040101010101" charset="-122"/>
                <a:ea typeface="华文行楷" panose="02010800040101010101" charset="-122"/>
              </a:rPr>
              <a:t>实施细则</a:t>
            </a:r>
            <a:endParaRPr lang="zh-CN" altLang="en-US" sz="4400" b="1" dirty="0">
              <a:latin typeface="华文行楷" panose="02010800040101010101" charset="-122"/>
              <a:ea typeface="华文行楷" panose="02010800040101010101" charset="-122"/>
            </a:endParaRPr>
          </a:p>
        </p:txBody>
      </p:sp>
      <p:sp>
        <p:nvSpPr>
          <p:cNvPr id="12" name="椭圆 11"/>
          <p:cNvSpPr/>
          <p:nvPr/>
        </p:nvSpPr>
        <p:spPr>
          <a:xfrm>
            <a:off x="5876267" y="811623"/>
            <a:ext cx="638746" cy="638746"/>
          </a:xfrm>
          <a:prstGeom prst="ellipse">
            <a:avLst/>
          </a:prstGeom>
          <a:gradFill>
            <a:gsLst>
              <a:gs pos="0">
                <a:schemeClr val="tx1">
                  <a:lumMod val="50000"/>
                  <a:lumOff val="50000"/>
                </a:schemeClr>
              </a:gs>
              <a:gs pos="76000">
                <a:schemeClr val="tx1">
                  <a:lumMod val="95000"/>
                  <a:lumOff val="5000"/>
                </a:schemeClr>
              </a:gs>
            </a:gsLst>
            <a:lin ang="540000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endParaRPr>
          </a:p>
        </p:txBody>
      </p:sp>
      <p:sp>
        <p:nvSpPr>
          <p:cNvPr id="13" name="矩形 12"/>
          <p:cNvSpPr/>
          <p:nvPr/>
        </p:nvSpPr>
        <p:spPr>
          <a:xfrm>
            <a:off x="6631940" y="834390"/>
            <a:ext cx="3946525" cy="583565"/>
          </a:xfrm>
          <a:prstGeom prst="rect">
            <a:avLst/>
          </a:prstGeom>
        </p:spPr>
        <p:txBody>
          <a:bodyPr wrap="square">
            <a:spAutoFit/>
          </a:bodyPr>
          <a:lstStyle/>
          <a:p>
            <a:pPr algn="l"/>
            <a:r>
              <a:rPr lang="zh-CN" altLang="zh-CN" sz="3200" dirty="0" smtClean="0">
                <a:latin typeface="华文新魏" panose="02010800040101010101" charset="-122"/>
                <a:ea typeface="华文新魏" panose="02010800040101010101" charset="-122"/>
                <a:sym typeface="+mn-ea"/>
                <a:hlinkClick r:id="rId1" action="ppaction://hlinksldjump"/>
              </a:rPr>
              <a:t>房租减免政策范围</a:t>
            </a:r>
            <a:endParaRPr lang="zh-CN" altLang="zh-CN" sz="3200" b="1" dirty="0" smtClean="0">
              <a:latin typeface="华文新魏" panose="02010800040101010101" charset="-122"/>
              <a:ea typeface="华文新魏" panose="02010800040101010101" charset="-122"/>
              <a:sym typeface="+mn-ea"/>
            </a:endParaRPr>
          </a:p>
        </p:txBody>
      </p:sp>
      <p:sp>
        <p:nvSpPr>
          <p:cNvPr id="14" name="椭圆 13"/>
          <p:cNvSpPr/>
          <p:nvPr/>
        </p:nvSpPr>
        <p:spPr>
          <a:xfrm>
            <a:off x="6860567" y="1963510"/>
            <a:ext cx="638746" cy="638746"/>
          </a:xfrm>
          <a:prstGeom prst="ellipse">
            <a:avLst/>
          </a:prstGeom>
          <a:gradFill>
            <a:gsLst>
              <a:gs pos="0">
                <a:schemeClr val="tx1">
                  <a:lumMod val="50000"/>
                  <a:lumOff val="50000"/>
                </a:schemeClr>
              </a:gs>
              <a:gs pos="76000">
                <a:schemeClr val="tx1">
                  <a:lumMod val="95000"/>
                  <a:lumOff val="5000"/>
                </a:schemeClr>
              </a:gs>
            </a:gsLst>
            <a:lin ang="540000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endParaRPr>
          </a:p>
        </p:txBody>
      </p:sp>
      <p:sp>
        <p:nvSpPr>
          <p:cNvPr id="15" name="矩形 14"/>
          <p:cNvSpPr/>
          <p:nvPr/>
        </p:nvSpPr>
        <p:spPr>
          <a:xfrm>
            <a:off x="7613830" y="2098217"/>
            <a:ext cx="2621280" cy="583565"/>
          </a:xfrm>
          <a:prstGeom prst="rect">
            <a:avLst/>
          </a:prstGeom>
        </p:spPr>
        <p:txBody>
          <a:bodyPr wrap="none">
            <a:spAutoFit/>
          </a:bodyPr>
          <a:lstStyle/>
          <a:p>
            <a:pPr algn="l"/>
            <a:r>
              <a:rPr lang="zh-CN" altLang="zh-CN" sz="3200" dirty="0" smtClean="0">
                <a:latin typeface="华文新魏" panose="02010800040101010101" charset="-122"/>
                <a:ea typeface="华文新魏" panose="02010800040101010101" charset="-122"/>
                <a:sym typeface="+mn-ea"/>
                <a:hlinkClick r:id="rId2" action="ppaction://hlinksldjump"/>
              </a:rPr>
              <a:t>减免起止时间</a:t>
            </a:r>
            <a:endParaRPr lang="zh-CN" altLang="zh-CN" sz="3200" dirty="0" smtClean="0">
              <a:latin typeface="华文新魏" panose="02010800040101010101" charset="-122"/>
              <a:ea typeface="华文新魏" panose="02010800040101010101" charset="-122"/>
            </a:endParaRPr>
          </a:p>
        </p:txBody>
      </p:sp>
      <p:sp>
        <p:nvSpPr>
          <p:cNvPr id="16" name="椭圆 15"/>
          <p:cNvSpPr/>
          <p:nvPr/>
        </p:nvSpPr>
        <p:spPr>
          <a:xfrm>
            <a:off x="7094133" y="3348155"/>
            <a:ext cx="638746" cy="638746"/>
          </a:xfrm>
          <a:prstGeom prst="ellipse">
            <a:avLst/>
          </a:prstGeom>
          <a:gradFill>
            <a:gsLst>
              <a:gs pos="0">
                <a:schemeClr val="tx1">
                  <a:lumMod val="50000"/>
                  <a:lumOff val="50000"/>
                </a:schemeClr>
              </a:gs>
              <a:gs pos="76000">
                <a:schemeClr val="tx1">
                  <a:lumMod val="95000"/>
                  <a:lumOff val="5000"/>
                </a:schemeClr>
              </a:gs>
            </a:gsLst>
            <a:lin ang="540000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endParaRPr>
          </a:p>
        </p:txBody>
      </p:sp>
      <p:sp>
        <p:nvSpPr>
          <p:cNvPr id="17" name="矩形 16"/>
          <p:cNvSpPr/>
          <p:nvPr/>
        </p:nvSpPr>
        <p:spPr>
          <a:xfrm>
            <a:off x="7833426" y="3482862"/>
            <a:ext cx="3434080" cy="583565"/>
          </a:xfrm>
          <a:prstGeom prst="rect">
            <a:avLst/>
          </a:prstGeom>
        </p:spPr>
        <p:txBody>
          <a:bodyPr wrap="none">
            <a:spAutoFit/>
          </a:bodyPr>
          <a:lstStyle/>
          <a:p>
            <a:pPr algn="l"/>
            <a:r>
              <a:rPr lang="zh-CN" altLang="zh-CN" sz="3200" dirty="0" smtClean="0">
                <a:latin typeface="华文新魏" panose="02010800040101010101" charset="-122"/>
                <a:ea typeface="华文新魏" panose="02010800040101010101" charset="-122"/>
                <a:sym typeface="+mn-ea"/>
                <a:hlinkClick r:id="rId3" action="ppaction://hlinksldjump"/>
              </a:rPr>
              <a:t>承租单位资格确认</a:t>
            </a:r>
            <a:endParaRPr lang="zh-CN" altLang="en-US" b="1" dirty="0">
              <a:latin typeface="+mj-lt"/>
            </a:endParaRPr>
          </a:p>
        </p:txBody>
      </p:sp>
      <p:sp>
        <p:nvSpPr>
          <p:cNvPr id="18" name="椭圆 17"/>
          <p:cNvSpPr/>
          <p:nvPr/>
        </p:nvSpPr>
        <p:spPr>
          <a:xfrm>
            <a:off x="6631934" y="4637750"/>
            <a:ext cx="638746" cy="638746"/>
          </a:xfrm>
          <a:prstGeom prst="ellipse">
            <a:avLst/>
          </a:prstGeom>
          <a:gradFill>
            <a:gsLst>
              <a:gs pos="0">
                <a:schemeClr val="tx1">
                  <a:lumMod val="50000"/>
                  <a:lumOff val="50000"/>
                </a:schemeClr>
              </a:gs>
              <a:gs pos="76000">
                <a:schemeClr val="tx1">
                  <a:lumMod val="95000"/>
                  <a:lumOff val="5000"/>
                </a:schemeClr>
              </a:gs>
            </a:gsLst>
            <a:lin ang="540000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endParaRPr>
          </a:p>
        </p:txBody>
      </p:sp>
      <p:sp>
        <p:nvSpPr>
          <p:cNvPr id="19" name="矩形 18"/>
          <p:cNvSpPr/>
          <p:nvPr/>
        </p:nvSpPr>
        <p:spPr>
          <a:xfrm>
            <a:off x="7390277" y="4750867"/>
            <a:ext cx="1808480" cy="583565"/>
          </a:xfrm>
          <a:prstGeom prst="rect">
            <a:avLst/>
          </a:prstGeom>
        </p:spPr>
        <p:txBody>
          <a:bodyPr wrap="none">
            <a:spAutoFit/>
          </a:bodyPr>
          <a:lstStyle/>
          <a:p>
            <a:pPr algn="l"/>
            <a:r>
              <a:rPr lang="zh-CN" altLang="zh-CN" sz="3200" dirty="0" smtClean="0">
                <a:latin typeface="华文新魏" panose="02010800040101010101" charset="-122"/>
                <a:ea typeface="华文新魏" panose="02010800040101010101" charset="-122"/>
                <a:sym typeface="+mn-ea"/>
                <a:hlinkClick r:id="rId4" action="ppaction://hlinksldjump"/>
              </a:rPr>
              <a:t>审批流程</a:t>
            </a:r>
            <a:endParaRPr lang="zh-CN" altLang="en-US" b="1" dirty="0">
              <a:latin typeface="+mj-lt"/>
            </a:endParaRPr>
          </a:p>
        </p:txBody>
      </p:sp>
      <p:sp>
        <p:nvSpPr>
          <p:cNvPr id="20" name="矩形 19"/>
          <p:cNvSpPr/>
          <p:nvPr/>
        </p:nvSpPr>
        <p:spPr>
          <a:xfrm>
            <a:off x="6025561" y="904126"/>
            <a:ext cx="340158" cy="461665"/>
          </a:xfrm>
          <a:prstGeom prst="rect">
            <a:avLst/>
          </a:prstGeom>
        </p:spPr>
        <p:txBody>
          <a:bodyPr wrap="none">
            <a:spAutoFit/>
          </a:bodyPr>
          <a:lstStyle/>
          <a:p>
            <a:pPr algn="ctr"/>
            <a:r>
              <a:rPr lang="en-US" altLang="zh-CN" sz="2400" dirty="0">
                <a:solidFill>
                  <a:schemeClr val="bg1"/>
                </a:solidFill>
                <a:latin typeface="+mj-lt"/>
              </a:rPr>
              <a:t>1</a:t>
            </a:r>
            <a:endParaRPr lang="zh-CN" altLang="en-US" sz="2400" dirty="0">
              <a:solidFill>
                <a:schemeClr val="bg1"/>
              </a:solidFill>
              <a:latin typeface="+mj-lt"/>
            </a:endParaRPr>
          </a:p>
        </p:txBody>
      </p:sp>
      <p:sp>
        <p:nvSpPr>
          <p:cNvPr id="21" name="矩形 20"/>
          <p:cNvSpPr/>
          <p:nvPr/>
        </p:nvSpPr>
        <p:spPr>
          <a:xfrm>
            <a:off x="7021951" y="2068294"/>
            <a:ext cx="340158" cy="461665"/>
          </a:xfrm>
          <a:prstGeom prst="rect">
            <a:avLst/>
          </a:prstGeom>
        </p:spPr>
        <p:txBody>
          <a:bodyPr wrap="none">
            <a:spAutoFit/>
          </a:bodyPr>
          <a:lstStyle/>
          <a:p>
            <a:pPr algn="ctr"/>
            <a:r>
              <a:rPr lang="en-US" altLang="zh-CN" sz="2400" dirty="0">
                <a:solidFill>
                  <a:schemeClr val="bg1"/>
                </a:solidFill>
                <a:latin typeface="+mj-lt"/>
              </a:rPr>
              <a:t>2</a:t>
            </a:r>
            <a:endParaRPr lang="zh-CN" altLang="en-US" sz="2400" dirty="0">
              <a:solidFill>
                <a:schemeClr val="bg1"/>
              </a:solidFill>
              <a:latin typeface="+mj-lt"/>
            </a:endParaRPr>
          </a:p>
        </p:txBody>
      </p:sp>
      <p:sp>
        <p:nvSpPr>
          <p:cNvPr id="22" name="矩形 21"/>
          <p:cNvSpPr/>
          <p:nvPr/>
        </p:nvSpPr>
        <p:spPr>
          <a:xfrm>
            <a:off x="7253599" y="3429735"/>
            <a:ext cx="340158" cy="461665"/>
          </a:xfrm>
          <a:prstGeom prst="rect">
            <a:avLst/>
          </a:prstGeom>
        </p:spPr>
        <p:txBody>
          <a:bodyPr wrap="none">
            <a:spAutoFit/>
          </a:bodyPr>
          <a:lstStyle/>
          <a:p>
            <a:pPr algn="ctr"/>
            <a:r>
              <a:rPr lang="en-US" altLang="zh-CN" sz="2400" dirty="0">
                <a:solidFill>
                  <a:schemeClr val="bg1"/>
                </a:solidFill>
                <a:latin typeface="+mj-lt"/>
              </a:rPr>
              <a:t>3</a:t>
            </a:r>
            <a:endParaRPr lang="zh-CN" altLang="en-US" sz="2400" dirty="0">
              <a:solidFill>
                <a:schemeClr val="bg1"/>
              </a:solidFill>
              <a:latin typeface="+mj-lt"/>
            </a:endParaRPr>
          </a:p>
        </p:txBody>
      </p:sp>
      <p:sp>
        <p:nvSpPr>
          <p:cNvPr id="23" name="矩形 22"/>
          <p:cNvSpPr/>
          <p:nvPr/>
        </p:nvSpPr>
        <p:spPr>
          <a:xfrm>
            <a:off x="6846570" y="4723130"/>
            <a:ext cx="202565" cy="460375"/>
          </a:xfrm>
          <a:prstGeom prst="rect">
            <a:avLst/>
          </a:prstGeom>
        </p:spPr>
        <p:txBody>
          <a:bodyPr wrap="square">
            <a:spAutoFit/>
          </a:bodyPr>
          <a:lstStyle/>
          <a:p>
            <a:pPr algn="ctr"/>
            <a:r>
              <a:rPr lang="en-US" altLang="zh-CN" sz="2400" dirty="0">
                <a:solidFill>
                  <a:schemeClr val="bg1"/>
                </a:solidFill>
                <a:latin typeface="+mj-lt"/>
              </a:rPr>
              <a:t>4</a:t>
            </a:r>
            <a:endParaRPr lang="zh-CN" altLang="en-US" sz="2400" dirty="0">
              <a:solidFill>
                <a:schemeClr val="bg1"/>
              </a:solidFill>
              <a:latin typeface="+mj-lt"/>
            </a:endParaRPr>
          </a:p>
        </p:txBody>
      </p:sp>
      <p:sp>
        <p:nvSpPr>
          <p:cNvPr id="2" name="椭圆 1"/>
          <p:cNvSpPr/>
          <p:nvPr/>
        </p:nvSpPr>
        <p:spPr>
          <a:xfrm>
            <a:off x="5618474" y="5589615"/>
            <a:ext cx="638746" cy="638746"/>
          </a:xfrm>
          <a:prstGeom prst="ellipse">
            <a:avLst/>
          </a:prstGeom>
          <a:gradFill>
            <a:gsLst>
              <a:gs pos="0">
                <a:schemeClr val="tx1">
                  <a:lumMod val="50000"/>
                  <a:lumOff val="50000"/>
                </a:schemeClr>
              </a:gs>
              <a:gs pos="76000">
                <a:schemeClr val="tx1">
                  <a:lumMod val="95000"/>
                  <a:lumOff val="5000"/>
                </a:schemeClr>
              </a:gs>
            </a:gsLst>
            <a:lin ang="540000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latin typeface="+mj-lt"/>
            </a:endParaRPr>
          </a:p>
        </p:txBody>
      </p:sp>
      <p:sp>
        <p:nvSpPr>
          <p:cNvPr id="3" name="矩形 2"/>
          <p:cNvSpPr/>
          <p:nvPr/>
        </p:nvSpPr>
        <p:spPr>
          <a:xfrm>
            <a:off x="6413647" y="5780202"/>
            <a:ext cx="2621280" cy="583565"/>
          </a:xfrm>
          <a:prstGeom prst="rect">
            <a:avLst/>
          </a:prstGeom>
        </p:spPr>
        <p:txBody>
          <a:bodyPr wrap="none">
            <a:spAutoFit/>
          </a:bodyPr>
          <a:p>
            <a:pPr algn="l"/>
            <a:r>
              <a:rPr lang="zh-CN" altLang="zh-CN" sz="3200" dirty="0" smtClean="0">
                <a:latin typeface="华文新魏" panose="02010800040101010101" charset="-122"/>
                <a:ea typeface="华文新魏" panose="02010800040101010101" charset="-122"/>
                <a:sym typeface="+mn-ea"/>
                <a:hlinkClick r:id="rId5" action="ppaction://hlinksldjump"/>
              </a:rPr>
              <a:t>房租减免方式</a:t>
            </a:r>
            <a:endParaRPr lang="zh-CN" altLang="en-US" b="1" dirty="0">
              <a:latin typeface="+mj-lt"/>
            </a:endParaRPr>
          </a:p>
        </p:txBody>
      </p:sp>
      <p:sp>
        <p:nvSpPr>
          <p:cNvPr id="4" name="矩形 3"/>
          <p:cNvSpPr/>
          <p:nvPr/>
        </p:nvSpPr>
        <p:spPr>
          <a:xfrm>
            <a:off x="5770207" y="5658525"/>
            <a:ext cx="335280" cy="460375"/>
          </a:xfrm>
          <a:prstGeom prst="rect">
            <a:avLst/>
          </a:prstGeom>
        </p:spPr>
        <p:txBody>
          <a:bodyPr wrap="none">
            <a:spAutoFit/>
          </a:bodyPr>
          <a:p>
            <a:pPr algn="ctr"/>
            <a:r>
              <a:rPr lang="en-US" altLang="zh-CN" sz="2400" dirty="0">
                <a:solidFill>
                  <a:schemeClr val="bg1"/>
                </a:solidFill>
                <a:latin typeface="+mj-lt"/>
              </a:rPr>
              <a:t>5</a:t>
            </a:r>
            <a:endParaRPr lang="zh-CN" altLang="en-US" sz="2400" dirty="0">
              <a:solidFill>
                <a:schemeClr val="bg1"/>
              </a:solidFill>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187047 -0.008853 L 0 0 E" pathEditMode="relative" ptsTypes="">
                                          <p:cBhvr>
                                            <p:cTn id="6" dur="1000" fill="hold"/>
                                            <p:tgtEl>
                                              <p:spTgt spid="5"/>
                                            </p:tgtEl>
                                            <p:attrNameLst>
                                              <p:attrName>ppt_x</p:attrName>
                                              <p:attrName>ppt_y</p:attrName>
                                            </p:attrNameLst>
                                          </p:cBhvr>
                                        </p:animMotion>
                                      </p:childTnLst>
                                    </p:cTn>
                                  </p:par>
                                  <p:par>
                                    <p:cTn id="7" presetID="6" presetClass="emph" presetSubtype="0" accel="50000" decel="50000" fill="hold" nodeType="withEffect">
                                      <p:stCondLst>
                                        <p:cond delay="0"/>
                                      </p:stCondLst>
                                      <p:childTnLst>
                                        <p:animScale>
                                          <p:cBhvr>
                                            <p:cTn id="8" dur="1000" fill="hold"/>
                                            <p:tgtEl>
                                              <p:spTgt spid="5"/>
                                            </p:tgtEl>
                                          </p:cBhvr>
                                          <p:by x="150000" y="150000"/>
                                          <p:from x="250010" y="250010"/>
                                          <p:to x="100000" y="100000"/>
                                        </p:animScale>
                                      </p:childTnLst>
                                    </p:cTn>
                                  </p:par>
                                </p:childTnLst>
                              </p:cTn>
                            </p:par>
                            <p:par>
                              <p:cTn id="9" fill="hold">
                                <p:stCondLst>
                                  <p:cond delay="1000"/>
                                </p:stCondLst>
                                <p:childTnLst>
                                  <p:par>
                                    <p:cTn id="10" presetID="2" presetClass="entr" presetSubtype="8" fill="hold" grpId="0" nodeType="afterEffect" p14:presetBounceEnd="50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50000">
                                          <p:cBhvr additive="base">
                                            <p:cTn id="12" dur="750" fill="hold"/>
                                            <p:tgtEl>
                                              <p:spTgt spid="10"/>
                                            </p:tgtEl>
                                            <p:attrNameLst>
                                              <p:attrName>ppt_x</p:attrName>
                                            </p:attrNameLst>
                                          </p:cBhvr>
                                          <p:tavLst>
                                            <p:tav tm="0">
                                              <p:val>
                                                <p:strVal val="0-#ppt_w/2"/>
                                              </p:val>
                                            </p:tav>
                                            <p:tav tm="100000">
                                              <p:val>
                                                <p:strVal val="#ppt_x"/>
                                              </p:val>
                                            </p:tav>
                                          </p:tavLst>
                                        </p:anim>
                                        <p:anim calcmode="lin" valueType="num" p14:bounceEnd="50000">
                                          <p:cBhvr additive="base">
                                            <p:cTn id="13" dur="750" fill="hold"/>
                                            <p:tgtEl>
                                              <p:spTgt spid="10"/>
                                            </p:tgtEl>
                                            <p:attrNameLst>
                                              <p:attrName>ppt_y</p:attrName>
                                            </p:attrNameLst>
                                          </p:cBhvr>
                                          <p:tavLst>
                                            <p:tav tm="0">
                                              <p:val>
                                                <p:strVal val="#ppt_y"/>
                                              </p:val>
                                            </p:tav>
                                            <p:tav tm="100000">
                                              <p:val>
                                                <p:strVal val="#ppt_y"/>
                                              </p:val>
                                            </p:tav>
                                          </p:tavLst>
                                        </p:anim>
                                      </p:childTnLst>
                                    </p:cTn>
                                  </p:par>
                                  <p:par>
                                    <p:cTn id="14" presetID="21" presetClass="entr" presetSubtype="1" fill="hold" grpId="0"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heel(1)">
                                          <p:cBhvr>
                                            <p:cTn id="16" dur="1250"/>
                                            <p:tgtEl>
                                              <p:spTgt spid="9"/>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 presetClass="entr" presetSubtype="4"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down)">
                                          <p:cBhvr>
                                            <p:cTn id="35" dur="500"/>
                                            <p:tgtEl>
                                              <p:spTgt spid="21"/>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00"/>
                                            <p:tgtEl>
                                              <p:spTgt spid="14"/>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down)">
                                          <p:cBhvr>
                                            <p:cTn id="47" dur="500"/>
                                            <p:tgtEl>
                                              <p:spTgt spid="22"/>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down)">
                                          <p:cBhvr>
                                            <p:cTn id="51" dur="500"/>
                                            <p:tgtEl>
                                              <p:spTgt spid="16"/>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500"/>
                                            <p:tgtEl>
                                              <p:spTgt spid="17"/>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down)">
                                          <p:cBhvr>
                                            <p:cTn id="59" dur="500"/>
                                            <p:tgtEl>
                                              <p:spTgt spid="23"/>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down)">
                                          <p:cBhvr>
                                            <p:cTn id="63" dur="500"/>
                                            <p:tgtEl>
                                              <p:spTgt spid="18"/>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down)">
                                          <p:cBhvr>
                                            <p:cTn id="71" dur="500"/>
                                            <p:tgtEl>
                                              <p:spTgt spid="4"/>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wipe(down)">
                                          <p:cBhvr>
                                            <p:cTn id="75" dur="500"/>
                                            <p:tgtEl>
                                              <p:spTgt spid="2"/>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wipe(down)">
                                          <p:cBhvr>
                                            <p:cTn id="7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true"/>
          <p:bldP spid="10" grpId="0"/>
          <p:bldP spid="12" grpId="0" animBg="true"/>
          <p:bldP spid="13" grpId="0"/>
          <p:bldP spid="20" grpId="0"/>
          <p:bldP spid="14" grpId="0" animBg="true"/>
          <p:bldP spid="15" grpId="0"/>
          <p:bldP spid="21" grpId="0"/>
          <p:bldP spid="16" grpId="0" animBg="true"/>
          <p:bldP spid="17" grpId="0"/>
          <p:bldP spid="22" grpId="0"/>
          <p:bldP spid="18" grpId="0" bldLvl="0" animBg="true"/>
          <p:bldP spid="19" grpId="0"/>
          <p:bldP spid="23" grpId="0"/>
          <p:bldP spid="2" grpId="0" animBg="true"/>
          <p:bldP spid="3" grpId="0"/>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187047 -0.008853 L 0 0 E" pathEditMode="relative" ptsTypes="">
                                          <p:cBhvr>
                                            <p:cTn id="6" dur="1000" fill="hold"/>
                                            <p:tgtEl>
                                              <p:spTgt spid="5"/>
                                            </p:tgtEl>
                                            <p:attrNameLst>
                                              <p:attrName>ppt_x</p:attrName>
                                              <p:attrName>ppt_y</p:attrName>
                                            </p:attrNameLst>
                                          </p:cBhvr>
                                        </p:animMotion>
                                      </p:childTnLst>
                                    </p:cTn>
                                  </p:par>
                                  <p:par>
                                    <p:cTn id="7" presetID="6" presetClass="emph" presetSubtype="0" accel="50000" decel="50000" fill="hold" nodeType="withEffect">
                                      <p:stCondLst>
                                        <p:cond delay="0"/>
                                      </p:stCondLst>
                                      <p:childTnLst>
                                        <p:animScale>
                                          <p:cBhvr>
                                            <p:cTn id="8" dur="1000" fill="hold"/>
                                            <p:tgtEl>
                                              <p:spTgt spid="5"/>
                                            </p:tgtEl>
                                          </p:cBhvr>
                                          <p:by x="150000" y="150000"/>
                                          <p:from x="250010" y="250010"/>
                                          <p:to x="100000" y="100000"/>
                                        </p:animScale>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750" fill="hold"/>
                                            <p:tgtEl>
                                              <p:spTgt spid="10"/>
                                            </p:tgtEl>
                                            <p:attrNameLst>
                                              <p:attrName>ppt_x</p:attrName>
                                            </p:attrNameLst>
                                          </p:cBhvr>
                                          <p:tavLst>
                                            <p:tav tm="0">
                                              <p:val>
                                                <p:strVal val="0-#ppt_w/2"/>
                                              </p:val>
                                            </p:tav>
                                            <p:tav tm="100000">
                                              <p:val>
                                                <p:strVal val="#ppt_x"/>
                                              </p:val>
                                            </p:tav>
                                          </p:tavLst>
                                        </p:anim>
                                        <p:anim calcmode="lin" valueType="num">
                                          <p:cBhvr additive="base">
                                            <p:cTn id="13" dur="750" fill="hold"/>
                                            <p:tgtEl>
                                              <p:spTgt spid="10"/>
                                            </p:tgtEl>
                                            <p:attrNameLst>
                                              <p:attrName>ppt_y</p:attrName>
                                            </p:attrNameLst>
                                          </p:cBhvr>
                                          <p:tavLst>
                                            <p:tav tm="0">
                                              <p:val>
                                                <p:strVal val="#ppt_y"/>
                                              </p:val>
                                            </p:tav>
                                            <p:tav tm="100000">
                                              <p:val>
                                                <p:strVal val="#ppt_y"/>
                                              </p:val>
                                            </p:tav>
                                          </p:tavLst>
                                        </p:anim>
                                      </p:childTnLst>
                                    </p:cTn>
                                  </p:par>
                                  <p:par>
                                    <p:cTn id="14" presetID="21" presetClass="entr" presetSubtype="1" fill="hold" grpId="0"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heel(1)">
                                          <p:cBhvr>
                                            <p:cTn id="16" dur="1250"/>
                                            <p:tgtEl>
                                              <p:spTgt spid="9"/>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 presetClass="entr" presetSubtype="4"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down)">
                                          <p:cBhvr>
                                            <p:cTn id="35" dur="500"/>
                                            <p:tgtEl>
                                              <p:spTgt spid="21"/>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00"/>
                                            <p:tgtEl>
                                              <p:spTgt spid="14"/>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down)">
                                          <p:cBhvr>
                                            <p:cTn id="47" dur="500"/>
                                            <p:tgtEl>
                                              <p:spTgt spid="22"/>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down)">
                                          <p:cBhvr>
                                            <p:cTn id="51" dur="500"/>
                                            <p:tgtEl>
                                              <p:spTgt spid="16"/>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500"/>
                                            <p:tgtEl>
                                              <p:spTgt spid="17"/>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down)">
                                          <p:cBhvr>
                                            <p:cTn id="59" dur="500"/>
                                            <p:tgtEl>
                                              <p:spTgt spid="23"/>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down)">
                                          <p:cBhvr>
                                            <p:cTn id="63" dur="500"/>
                                            <p:tgtEl>
                                              <p:spTgt spid="18"/>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down)">
                                          <p:cBhvr>
                                            <p:cTn id="71" dur="500"/>
                                            <p:tgtEl>
                                              <p:spTgt spid="4"/>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wipe(down)">
                                          <p:cBhvr>
                                            <p:cTn id="75" dur="500"/>
                                            <p:tgtEl>
                                              <p:spTgt spid="2"/>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wipe(down)">
                                          <p:cBhvr>
                                            <p:cTn id="7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true"/>
          <p:bldP spid="10" grpId="0"/>
          <p:bldP spid="12" grpId="0" animBg="true"/>
          <p:bldP spid="13" grpId="0"/>
          <p:bldP spid="20" grpId="0"/>
          <p:bldP spid="14" grpId="0" animBg="true"/>
          <p:bldP spid="15" grpId="0"/>
          <p:bldP spid="21" grpId="0"/>
          <p:bldP spid="16" grpId="0" animBg="true"/>
          <p:bldP spid="17" grpId="0"/>
          <p:bldP spid="22" grpId="0"/>
          <p:bldP spid="18" grpId="0" bldLvl="0" animBg="true"/>
          <p:bldP spid="19" grpId="0"/>
          <p:bldP spid="23" grpId="0"/>
          <p:bldP spid="2" grpId="0" animBg="true"/>
          <p:bldP spid="3" grpId="0"/>
          <p:bldP spid="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208627" y="1733843"/>
            <a:ext cx="3390314" cy="3390314"/>
          </a:xfrm>
          <a:prstGeom prst="ellipse">
            <a:avLst/>
          </a:prstGeom>
          <a:gradFill>
            <a:gsLst>
              <a:gs pos="0">
                <a:schemeClr val="tx1">
                  <a:lumMod val="50000"/>
                  <a:lumOff val="50000"/>
                </a:schemeClr>
              </a:gs>
              <a:gs pos="76000">
                <a:schemeClr val="tx1">
                  <a:lumMod val="95000"/>
                  <a:lumOff val="5000"/>
                </a:schemeClr>
              </a:gs>
            </a:gsLst>
            <a:lin ang="540000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6" name="矩形 5"/>
          <p:cNvSpPr/>
          <p:nvPr/>
        </p:nvSpPr>
        <p:spPr>
          <a:xfrm>
            <a:off x="5943600" y="1708785"/>
            <a:ext cx="5034280" cy="3415030"/>
          </a:xfrm>
          <a:prstGeom prst="rect">
            <a:avLst/>
          </a:prstGeom>
        </p:spPr>
        <p:txBody>
          <a:bodyPr wrap="square">
            <a:spAutoFit/>
          </a:bodyPr>
          <a:lstStyle/>
          <a:p>
            <a:r>
              <a:rPr lang="zh-CN" altLang="en-US" sz="3600" dirty="0" smtClean="0">
                <a:latin typeface="华文新魏" panose="02010800040101010101" charset="-122"/>
                <a:ea typeface="华文新魏" panose="02010800040101010101" charset="-122"/>
                <a:sym typeface="+mn-ea"/>
              </a:rPr>
              <a:t>出租方：杨柳青镇</a:t>
            </a:r>
            <a:r>
              <a:rPr lang="zh-CN" altLang="zh-CN" sz="3600" dirty="0" smtClean="0">
                <a:latin typeface="华文新魏" panose="02010800040101010101" charset="-122"/>
                <a:ea typeface="华文新魏" panose="02010800040101010101" charset="-122"/>
                <a:sym typeface="+mn-ea"/>
              </a:rPr>
              <a:t>及其所办企业（国有独资和国有全资）</a:t>
            </a:r>
            <a:endParaRPr lang="zh-CN" altLang="en-US" sz="3600" dirty="0" smtClean="0">
              <a:solidFill>
                <a:schemeClr val="bg1">
                  <a:lumMod val="50000"/>
                </a:schemeClr>
              </a:solidFill>
              <a:latin typeface="华文新魏" panose="02010800040101010101" charset="-122"/>
              <a:ea typeface="华文新魏" panose="02010800040101010101" charset="-122"/>
              <a:sym typeface="+mn-ea"/>
            </a:endParaRPr>
          </a:p>
          <a:p>
            <a:endParaRPr lang="zh-CN" altLang="en-US" sz="3600" dirty="0" smtClean="0">
              <a:latin typeface="华文新魏" panose="02010800040101010101" charset="-122"/>
              <a:ea typeface="华文新魏" panose="02010800040101010101" charset="-122"/>
              <a:sym typeface="+mn-ea"/>
            </a:endParaRPr>
          </a:p>
          <a:p>
            <a:r>
              <a:rPr lang="zh-CN" altLang="en-US" sz="3600" dirty="0" smtClean="0">
                <a:latin typeface="华文新魏" panose="02010800040101010101" charset="-122"/>
                <a:ea typeface="华文新魏" panose="02010800040101010101" charset="-122"/>
                <a:sym typeface="+mn-ea"/>
              </a:rPr>
              <a:t>承租方：</a:t>
            </a:r>
            <a:r>
              <a:rPr lang="zh-CN" altLang="zh-CN" sz="3600" dirty="0" smtClean="0">
                <a:latin typeface="华文新魏" panose="02010800040101010101" charset="-122"/>
                <a:ea typeface="华文新魏" panose="02010800040101010101" charset="-122"/>
                <a:sym typeface="+mn-ea"/>
              </a:rPr>
              <a:t>中小企业或公建配套菜市场</a:t>
            </a:r>
            <a:endParaRPr lang="zh-CN" altLang="zh-CN" sz="3600" dirty="0" smtClean="0">
              <a:solidFill>
                <a:schemeClr val="bg1">
                  <a:lumMod val="50000"/>
                </a:schemeClr>
              </a:solidFill>
              <a:latin typeface="华文新魏" panose="02010800040101010101" charset="-122"/>
              <a:ea typeface="华文新魏" panose="02010800040101010101" charset="-122"/>
              <a:sym typeface="+mn-ea"/>
            </a:endParaRPr>
          </a:p>
        </p:txBody>
      </p:sp>
      <p:sp>
        <p:nvSpPr>
          <p:cNvPr id="11" name="矩形 10"/>
          <p:cNvSpPr/>
          <p:nvPr/>
        </p:nvSpPr>
        <p:spPr>
          <a:xfrm>
            <a:off x="2694744" y="2744628"/>
            <a:ext cx="2418080" cy="1445260"/>
          </a:xfrm>
          <a:prstGeom prst="rect">
            <a:avLst/>
          </a:prstGeom>
        </p:spPr>
        <p:txBody>
          <a:bodyPr wrap="none">
            <a:spAutoFit/>
          </a:bodyPr>
          <a:lstStyle/>
          <a:p>
            <a:pPr algn="ctr"/>
            <a:r>
              <a:rPr lang="zh-CN" altLang="zh-CN" sz="4400" dirty="0" smtClean="0">
                <a:solidFill>
                  <a:schemeClr val="bg1"/>
                </a:solidFill>
                <a:latin typeface="华文新魏" panose="02010800040101010101" charset="-122"/>
                <a:ea typeface="华文新魏" panose="02010800040101010101" charset="-122"/>
                <a:sym typeface="+mn-ea"/>
              </a:rPr>
              <a:t>房租减免</a:t>
            </a:r>
            <a:endParaRPr lang="zh-CN" altLang="zh-CN" sz="4400" dirty="0" smtClean="0">
              <a:solidFill>
                <a:schemeClr val="bg1"/>
              </a:solidFill>
              <a:latin typeface="华文新魏" panose="02010800040101010101" charset="-122"/>
              <a:ea typeface="华文新魏" panose="02010800040101010101" charset="-122"/>
              <a:sym typeface="+mn-ea"/>
            </a:endParaRPr>
          </a:p>
          <a:p>
            <a:pPr algn="ctr"/>
            <a:r>
              <a:rPr lang="zh-CN" altLang="zh-CN" sz="4400" dirty="0" smtClean="0">
                <a:solidFill>
                  <a:schemeClr val="bg1"/>
                </a:solidFill>
                <a:latin typeface="华文新魏" panose="02010800040101010101" charset="-122"/>
                <a:ea typeface="华文新魏" panose="02010800040101010101" charset="-122"/>
                <a:sym typeface="+mn-ea"/>
              </a:rPr>
              <a:t>政策范围</a:t>
            </a:r>
            <a:endParaRPr lang="zh-CN" altLang="zh-CN" sz="4400" dirty="0" smtClean="0">
              <a:solidFill>
                <a:schemeClr val="bg1"/>
              </a:solidFill>
              <a:latin typeface="华文新魏" panose="02010800040101010101" charset="-122"/>
              <a:ea typeface="华文新魏" panose="02010800040101010101" charset="-122"/>
              <a:sym typeface="+mn-ea"/>
            </a:endParaRPr>
          </a:p>
        </p:txBody>
      </p:sp>
      <p:cxnSp>
        <p:nvCxnSpPr>
          <p:cNvPr id="2" name="直接连接符 1"/>
          <p:cNvCxnSpPr/>
          <p:nvPr/>
        </p:nvCxnSpPr>
        <p:spPr>
          <a:xfrm>
            <a:off x="6067425" y="3527425"/>
            <a:ext cx="4910455" cy="27940"/>
          </a:xfrm>
          <a:prstGeom prst="line">
            <a:avLst/>
          </a:prstGeom>
        </p:spPr>
        <p:style>
          <a:lnRef idx="3">
            <a:schemeClr val="dk1"/>
          </a:lnRef>
          <a:fillRef idx="0">
            <a:schemeClr val="dk1"/>
          </a:fillRef>
          <a:effectRef idx="2">
            <a:schemeClr val="dk1"/>
          </a:effectRef>
          <a:fontRef idx="minor">
            <a:schemeClr val="tx1"/>
          </a:fontRef>
        </p:style>
      </p:cxnSp>
      <p:sp>
        <p:nvSpPr>
          <p:cNvPr id="4" name="圆角矩形 3">
            <a:hlinkClick r:id="rId1" action="ppaction://hlinksldjump"/>
          </p:cNvPr>
          <p:cNvSpPr/>
          <p:nvPr/>
        </p:nvSpPr>
        <p:spPr>
          <a:xfrm>
            <a:off x="10147300" y="5558790"/>
            <a:ext cx="1494790" cy="73469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endParaRPr lang="zh-CN" altLang="en-US"/>
          </a:p>
        </p:txBody>
      </p:sp>
      <p:sp>
        <p:nvSpPr>
          <p:cNvPr id="5" name="文本框 4">
            <a:hlinkClick r:id="rId1" action="ppaction://hlinksldjump"/>
          </p:cNvPr>
          <p:cNvSpPr txBox="true"/>
          <p:nvPr/>
        </p:nvSpPr>
        <p:spPr>
          <a:xfrm>
            <a:off x="10147300" y="5664835"/>
            <a:ext cx="1894205" cy="521970"/>
          </a:xfrm>
          <a:prstGeom prst="rect">
            <a:avLst/>
          </a:prstGeom>
          <a:noFill/>
        </p:spPr>
        <p:txBody>
          <a:bodyPr wrap="square" rtlCol="0">
            <a:spAutoFit/>
          </a:bodyPr>
          <a:p>
            <a:r>
              <a:rPr lang="zh-CN" altLang="en-US" sz="2800">
                <a:latin typeface="华文新魏" panose="02010800040101010101" charset="-122"/>
                <a:ea typeface="华文新魏" panose="02010800040101010101" charset="-122"/>
              </a:rPr>
              <a:t>返回目录</a:t>
            </a:r>
            <a:endParaRPr lang="zh-CN" altLang="en-US" sz="2800">
              <a:latin typeface="华文新魏" panose="02010800040101010101" charset="-122"/>
              <a:ea typeface="华文新魏" panose="020108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10" presetClass="entr" presetSubtype="0" fill="hold" grpId="0" nodeType="withEffect">
                                  <p:stCondLst>
                                    <p:cond delay="1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465677" y="1746543"/>
            <a:ext cx="3390314" cy="3390314"/>
          </a:xfrm>
          <a:prstGeom prst="ellipse">
            <a:avLst/>
          </a:prstGeom>
          <a:gradFill>
            <a:gsLst>
              <a:gs pos="0">
                <a:schemeClr val="tx1">
                  <a:lumMod val="50000"/>
                  <a:lumOff val="50000"/>
                </a:schemeClr>
              </a:gs>
              <a:gs pos="76000">
                <a:schemeClr val="tx1">
                  <a:lumMod val="95000"/>
                  <a:lumOff val="5000"/>
                </a:schemeClr>
              </a:gs>
            </a:gsLst>
            <a:lin ang="540000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6" name="矩形 5"/>
          <p:cNvSpPr/>
          <p:nvPr/>
        </p:nvSpPr>
        <p:spPr>
          <a:xfrm>
            <a:off x="5282565" y="2275205"/>
            <a:ext cx="6378575" cy="2861310"/>
          </a:xfrm>
          <a:prstGeom prst="rect">
            <a:avLst/>
          </a:prstGeom>
        </p:spPr>
        <p:txBody>
          <a:bodyPr wrap="square">
            <a:spAutoFit/>
          </a:bodyPr>
          <a:lstStyle/>
          <a:p>
            <a:pPr algn="l">
              <a:buClrTx/>
              <a:buSzTx/>
              <a:buFontTx/>
            </a:pPr>
            <a:r>
              <a:rPr lang="zh-CN" altLang="zh-CN" sz="3600" dirty="0" smtClean="0">
                <a:latin typeface="Times New Roman" panose="02020603050405020304" charset="0"/>
                <a:ea typeface="华文新魏" panose="02010800040101010101" charset="-122"/>
                <a:cs typeface="Times New Roman" panose="02020603050405020304" charset="0"/>
                <a:sym typeface="+mn-ea"/>
              </a:rPr>
              <a:t>2020</a:t>
            </a:r>
            <a:r>
              <a:rPr lang="zh-CN" altLang="zh-CN" sz="3600" dirty="0" smtClean="0">
                <a:latin typeface="华文新魏" panose="02010800040101010101" charset="-122"/>
                <a:ea typeface="华文新魏" panose="02010800040101010101" charset="-122"/>
                <a:sym typeface="+mn-ea"/>
              </a:rPr>
              <a:t>年</a:t>
            </a:r>
            <a:r>
              <a:rPr lang="zh-CN" altLang="zh-CN" sz="3600" dirty="0" smtClean="0">
                <a:latin typeface="Times New Roman" panose="02020603050405020304" charset="0"/>
                <a:ea typeface="华文新魏" panose="02010800040101010101" charset="-122"/>
                <a:cs typeface="Times New Roman" panose="02020603050405020304" charset="0"/>
                <a:sym typeface="+mn-ea"/>
              </a:rPr>
              <a:t>2</a:t>
            </a:r>
            <a:r>
              <a:rPr lang="zh-CN" altLang="zh-CN" sz="3600" dirty="0" smtClean="0">
                <a:latin typeface="华文新魏" panose="02010800040101010101" charset="-122"/>
                <a:ea typeface="华文新魏" panose="02010800040101010101" charset="-122"/>
                <a:sym typeface="+mn-ea"/>
              </a:rPr>
              <a:t>月</a:t>
            </a:r>
            <a:r>
              <a:rPr lang="zh-CN" altLang="zh-CN" sz="3600" dirty="0" smtClean="0">
                <a:latin typeface="Times New Roman" panose="02020603050405020304" charset="0"/>
                <a:ea typeface="华文新魏" panose="02010800040101010101" charset="-122"/>
                <a:cs typeface="Times New Roman" panose="02020603050405020304" charset="0"/>
                <a:sym typeface="+mn-ea"/>
              </a:rPr>
              <a:t>7</a:t>
            </a:r>
            <a:r>
              <a:rPr lang="zh-CN" altLang="zh-CN" sz="3600" dirty="0" smtClean="0">
                <a:latin typeface="华文新魏" panose="02010800040101010101" charset="-122"/>
                <a:ea typeface="华文新魏" panose="02010800040101010101" charset="-122"/>
                <a:sym typeface="+mn-ea"/>
              </a:rPr>
              <a:t>日—</a:t>
            </a:r>
            <a:r>
              <a:rPr lang="zh-CN" altLang="zh-CN" sz="3600" dirty="0" smtClean="0">
                <a:latin typeface="Times New Roman" panose="02020603050405020304" charset="0"/>
                <a:ea typeface="华文新魏" panose="02010800040101010101" charset="-122"/>
                <a:cs typeface="Times New Roman" panose="02020603050405020304" charset="0"/>
                <a:sym typeface="+mn-ea"/>
              </a:rPr>
              <a:t>2020</a:t>
            </a:r>
            <a:r>
              <a:rPr lang="zh-CN" altLang="zh-CN" sz="3600" dirty="0" smtClean="0">
                <a:latin typeface="华文新魏" panose="02010800040101010101" charset="-122"/>
                <a:ea typeface="华文新魏" panose="02010800040101010101" charset="-122"/>
                <a:sym typeface="+mn-ea"/>
              </a:rPr>
              <a:t>年</a:t>
            </a:r>
            <a:r>
              <a:rPr lang="zh-CN" altLang="zh-CN" sz="3600" dirty="0" smtClean="0">
                <a:latin typeface="Times New Roman" panose="02020603050405020304" charset="0"/>
                <a:ea typeface="华文新魏" panose="02010800040101010101" charset="-122"/>
                <a:cs typeface="Times New Roman" panose="02020603050405020304" charset="0"/>
                <a:sym typeface="+mn-ea"/>
              </a:rPr>
              <a:t>8</a:t>
            </a:r>
            <a:r>
              <a:rPr lang="zh-CN" altLang="zh-CN" sz="3600" dirty="0" smtClean="0">
                <a:latin typeface="华文新魏" panose="02010800040101010101" charset="-122"/>
                <a:ea typeface="华文新魏" panose="02010800040101010101" charset="-122"/>
                <a:sym typeface="+mn-ea"/>
              </a:rPr>
              <a:t>月</a:t>
            </a:r>
            <a:r>
              <a:rPr lang="zh-CN" altLang="zh-CN" sz="3600" dirty="0" smtClean="0">
                <a:latin typeface="Times New Roman" panose="02020603050405020304" charset="0"/>
                <a:ea typeface="华文新魏" panose="02010800040101010101" charset="-122"/>
                <a:cs typeface="Times New Roman" panose="02020603050405020304" charset="0"/>
                <a:sym typeface="+mn-ea"/>
              </a:rPr>
              <a:t>7</a:t>
            </a:r>
            <a:r>
              <a:rPr lang="zh-CN" altLang="zh-CN" sz="3600" dirty="0" smtClean="0">
                <a:latin typeface="华文新魏" panose="02010800040101010101" charset="-122"/>
                <a:ea typeface="华文新魏" panose="02010800040101010101" charset="-122"/>
                <a:sym typeface="+mn-ea"/>
              </a:rPr>
              <a:t>日</a:t>
            </a:r>
            <a:endParaRPr lang="zh-CN" altLang="zh-CN" sz="3600" dirty="0" smtClean="0">
              <a:latin typeface="华文新魏" panose="02010800040101010101" charset="-122"/>
              <a:ea typeface="华文新魏" panose="02010800040101010101" charset="-122"/>
            </a:endParaRPr>
          </a:p>
          <a:p>
            <a:pPr algn="l">
              <a:buClrTx/>
              <a:buSzTx/>
              <a:buFontTx/>
            </a:pPr>
            <a:r>
              <a:rPr lang="zh-CN" altLang="zh-CN" sz="3600" dirty="0" smtClean="0">
                <a:latin typeface="华文新魏" panose="02010800040101010101" charset="-122"/>
                <a:ea typeface="华文新魏" panose="02010800040101010101" charset="-122"/>
                <a:sym typeface="+mn-ea"/>
              </a:rPr>
              <a:t>前三个月全免，后三个月减半</a:t>
            </a:r>
            <a:endParaRPr lang="zh-CN" altLang="zh-CN" sz="3600" dirty="0" smtClean="0">
              <a:latin typeface="华文新魏" panose="02010800040101010101" charset="-122"/>
              <a:ea typeface="华文新魏" panose="02010800040101010101" charset="-122"/>
              <a:sym typeface="+mn-ea"/>
            </a:endParaRPr>
          </a:p>
          <a:p>
            <a:pPr algn="l"/>
            <a:endParaRPr lang="zh-CN" altLang="zh-CN" sz="3600" dirty="0" smtClean="0">
              <a:latin typeface="华文新魏" panose="02010800040101010101" charset="-122"/>
              <a:ea typeface="华文新魏" panose="02010800040101010101" charset="-122"/>
              <a:sym typeface="+mn-ea"/>
            </a:endParaRPr>
          </a:p>
          <a:p>
            <a:pPr algn="l"/>
            <a:r>
              <a:rPr lang="zh-CN" altLang="zh-CN" sz="3600" dirty="0" smtClean="0">
                <a:latin typeface="华文新魏" panose="02010800040101010101" charset="-122"/>
                <a:ea typeface="华文新魏" panose="02010800040101010101" charset="-122"/>
                <a:sym typeface="+mn-ea"/>
              </a:rPr>
              <a:t>承租单位应于</a:t>
            </a:r>
            <a:r>
              <a:rPr lang="zh-CN" altLang="zh-CN" sz="3600" dirty="0" smtClean="0">
                <a:latin typeface="Times New Roman" panose="02020603050405020304" charset="0"/>
                <a:ea typeface="华文新魏" panose="02010800040101010101" charset="-122"/>
                <a:cs typeface="Times New Roman" panose="02020603050405020304" charset="0"/>
                <a:sym typeface="+mn-ea"/>
              </a:rPr>
              <a:t>2020</a:t>
            </a:r>
            <a:r>
              <a:rPr lang="zh-CN" altLang="zh-CN" sz="3600" dirty="0" smtClean="0">
                <a:latin typeface="华文新魏" panose="02010800040101010101" charset="-122"/>
                <a:ea typeface="华文新魏" panose="02010800040101010101" charset="-122"/>
                <a:sym typeface="+mn-ea"/>
              </a:rPr>
              <a:t>年</a:t>
            </a:r>
            <a:r>
              <a:rPr lang="zh-CN" altLang="zh-CN" sz="3600" dirty="0" smtClean="0">
                <a:latin typeface="Times New Roman" panose="02020603050405020304" charset="0"/>
                <a:ea typeface="华文新魏" panose="02010800040101010101" charset="-122"/>
                <a:cs typeface="Times New Roman" panose="02020603050405020304" charset="0"/>
                <a:sym typeface="+mn-ea"/>
              </a:rPr>
              <a:t>8</a:t>
            </a:r>
            <a:r>
              <a:rPr lang="zh-CN" altLang="zh-CN" sz="3600" dirty="0" smtClean="0">
                <a:latin typeface="华文新魏" panose="02010800040101010101" charset="-122"/>
                <a:ea typeface="华文新魏" panose="02010800040101010101" charset="-122"/>
                <a:sym typeface="+mn-ea"/>
              </a:rPr>
              <a:t>月</a:t>
            </a:r>
            <a:r>
              <a:rPr lang="zh-CN" altLang="zh-CN" sz="3600" dirty="0" smtClean="0">
                <a:latin typeface="Times New Roman" panose="02020603050405020304" charset="0"/>
                <a:ea typeface="华文新魏" panose="02010800040101010101" charset="-122"/>
                <a:cs typeface="Times New Roman" panose="02020603050405020304" charset="0"/>
                <a:sym typeface="+mn-ea"/>
              </a:rPr>
              <a:t>7</a:t>
            </a:r>
            <a:r>
              <a:rPr lang="zh-CN" altLang="zh-CN" sz="3600" dirty="0" smtClean="0">
                <a:latin typeface="华文新魏" panose="02010800040101010101" charset="-122"/>
                <a:ea typeface="华文新魏" panose="02010800040101010101" charset="-122"/>
                <a:sym typeface="+mn-ea"/>
              </a:rPr>
              <a:t>日前向出租单位提出减免房租申请</a:t>
            </a:r>
            <a:endParaRPr lang="zh-CN" altLang="zh-CN" sz="3600" dirty="0" smtClean="0">
              <a:latin typeface="华文新魏" panose="02010800040101010101" charset="-122"/>
              <a:ea typeface="华文新魏" panose="02010800040101010101" charset="-122"/>
              <a:sym typeface="+mn-ea"/>
            </a:endParaRPr>
          </a:p>
        </p:txBody>
      </p:sp>
      <p:sp>
        <p:nvSpPr>
          <p:cNvPr id="11" name="矩形 10"/>
          <p:cNvSpPr/>
          <p:nvPr/>
        </p:nvSpPr>
        <p:spPr>
          <a:xfrm>
            <a:off x="1850194" y="2761773"/>
            <a:ext cx="2621280" cy="1568450"/>
          </a:xfrm>
          <a:prstGeom prst="rect">
            <a:avLst/>
          </a:prstGeom>
        </p:spPr>
        <p:txBody>
          <a:bodyPr wrap="none">
            <a:spAutoFit/>
          </a:bodyPr>
          <a:lstStyle/>
          <a:p>
            <a:pPr algn="ctr"/>
            <a:r>
              <a:rPr lang="zh-CN" altLang="zh-CN" sz="4800" dirty="0" smtClean="0">
                <a:solidFill>
                  <a:schemeClr val="bg1"/>
                </a:solidFill>
                <a:latin typeface="华文新魏" panose="02010800040101010101" charset="-122"/>
                <a:ea typeface="华文新魏" panose="02010800040101010101" charset="-122"/>
                <a:sym typeface="+mn-ea"/>
              </a:rPr>
              <a:t>减免起止</a:t>
            </a:r>
            <a:endParaRPr lang="zh-CN" altLang="zh-CN" sz="4800" dirty="0" smtClean="0">
              <a:solidFill>
                <a:schemeClr val="bg1"/>
              </a:solidFill>
              <a:latin typeface="华文新魏" panose="02010800040101010101" charset="-122"/>
              <a:ea typeface="华文新魏" panose="02010800040101010101" charset="-122"/>
              <a:sym typeface="+mn-ea"/>
            </a:endParaRPr>
          </a:p>
          <a:p>
            <a:pPr algn="ctr"/>
            <a:r>
              <a:rPr lang="zh-CN" altLang="zh-CN" sz="4800" dirty="0" smtClean="0">
                <a:solidFill>
                  <a:schemeClr val="bg1"/>
                </a:solidFill>
                <a:latin typeface="华文新魏" panose="02010800040101010101" charset="-122"/>
                <a:ea typeface="华文新魏" panose="02010800040101010101" charset="-122"/>
                <a:sym typeface="+mn-ea"/>
              </a:rPr>
              <a:t>时间</a:t>
            </a:r>
            <a:endParaRPr lang="zh-CN" altLang="zh-CN" sz="4800" dirty="0" smtClean="0">
              <a:solidFill>
                <a:schemeClr val="bg1"/>
              </a:solidFill>
              <a:latin typeface="华文新魏" panose="02010800040101010101" charset="-122"/>
              <a:ea typeface="华文新魏" panose="02010800040101010101" charset="-122"/>
              <a:sym typeface="+mn-ea"/>
            </a:endParaRPr>
          </a:p>
        </p:txBody>
      </p:sp>
      <p:cxnSp>
        <p:nvCxnSpPr>
          <p:cNvPr id="5" name="直接连接符 4"/>
          <p:cNvCxnSpPr>
            <a:stCxn id="6" idx="1"/>
            <a:endCxn id="6" idx="3"/>
          </p:cNvCxnSpPr>
          <p:nvPr/>
        </p:nvCxnSpPr>
        <p:spPr>
          <a:xfrm>
            <a:off x="5282565" y="3705860"/>
            <a:ext cx="6378575" cy="0"/>
          </a:xfrm>
          <a:prstGeom prst="line">
            <a:avLst/>
          </a:prstGeom>
          <a:ln w="31750" cmpd="sng">
            <a:solidFill>
              <a:schemeClr val="tx1"/>
            </a:solidFill>
            <a:prstDash val="solid"/>
          </a:ln>
        </p:spPr>
        <p:style>
          <a:lnRef idx="3">
            <a:schemeClr val="dk1"/>
          </a:lnRef>
          <a:fillRef idx="0">
            <a:schemeClr val="dk1"/>
          </a:fillRef>
          <a:effectRef idx="2">
            <a:schemeClr val="dk1"/>
          </a:effectRef>
          <a:fontRef idx="minor">
            <a:schemeClr val="tx1"/>
          </a:fontRef>
        </p:style>
      </p:cxnSp>
      <p:sp>
        <p:nvSpPr>
          <p:cNvPr id="4" name="圆角矩形 3">
            <a:hlinkClick r:id="rId1" action="ppaction://hlinksldjump"/>
          </p:cNvPr>
          <p:cNvSpPr/>
          <p:nvPr/>
        </p:nvSpPr>
        <p:spPr>
          <a:xfrm>
            <a:off x="10166350" y="5559425"/>
            <a:ext cx="1494790" cy="73469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endParaRPr lang="zh-CN" altLang="en-US"/>
          </a:p>
        </p:txBody>
      </p:sp>
      <p:sp>
        <p:nvSpPr>
          <p:cNvPr id="2" name="文本框 1">
            <a:hlinkClick r:id="rId1" action="ppaction://hlinksldjump"/>
          </p:cNvPr>
          <p:cNvSpPr txBox="true"/>
          <p:nvPr/>
        </p:nvSpPr>
        <p:spPr>
          <a:xfrm>
            <a:off x="10109200" y="5665470"/>
            <a:ext cx="1894205" cy="521970"/>
          </a:xfrm>
          <a:prstGeom prst="rect">
            <a:avLst/>
          </a:prstGeom>
          <a:noFill/>
        </p:spPr>
        <p:txBody>
          <a:bodyPr wrap="square" rtlCol="0">
            <a:spAutoFit/>
          </a:bodyPr>
          <a:p>
            <a:r>
              <a:rPr lang="zh-CN" altLang="en-US" sz="2800">
                <a:latin typeface="华文新魏" panose="02010800040101010101" charset="-122"/>
                <a:ea typeface="华文新魏" panose="02010800040101010101" charset="-122"/>
              </a:rPr>
              <a:t>返回目录</a:t>
            </a:r>
            <a:endParaRPr lang="zh-CN" altLang="en-US" sz="2800">
              <a:latin typeface="华文新魏" panose="02010800040101010101" charset="-122"/>
              <a:ea typeface="华文新魏" panose="020108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10" presetClass="entr" presetSubtype="0" fill="hold" grpId="0" nodeType="withEffect">
                                  <p:stCondLst>
                                    <p:cond delay="1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208627" y="1733843"/>
            <a:ext cx="3390314" cy="3390314"/>
          </a:xfrm>
          <a:prstGeom prst="ellipse">
            <a:avLst/>
          </a:prstGeom>
          <a:gradFill>
            <a:gsLst>
              <a:gs pos="0">
                <a:schemeClr val="tx1">
                  <a:lumMod val="50000"/>
                  <a:lumOff val="50000"/>
                </a:schemeClr>
              </a:gs>
              <a:gs pos="76000">
                <a:schemeClr val="tx1">
                  <a:lumMod val="95000"/>
                  <a:lumOff val="5000"/>
                </a:schemeClr>
              </a:gs>
            </a:gsLst>
            <a:lin ang="540000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6" name="矩形 5"/>
          <p:cNvSpPr/>
          <p:nvPr/>
        </p:nvSpPr>
        <p:spPr>
          <a:xfrm>
            <a:off x="5856605" y="946785"/>
            <a:ext cx="6007735" cy="5077460"/>
          </a:xfrm>
          <a:prstGeom prst="rect">
            <a:avLst/>
          </a:prstGeom>
        </p:spPr>
        <p:txBody>
          <a:bodyPr wrap="square">
            <a:spAutoFit/>
          </a:bodyPr>
          <a:lstStyle/>
          <a:p>
            <a:r>
              <a:rPr lang="zh-CN" altLang="zh-CN" sz="3600" dirty="0" smtClean="0">
                <a:latin typeface="华文新魏" panose="02010800040101010101" charset="-122"/>
                <a:ea typeface="华文新魏" panose="02010800040101010101" charset="-122"/>
                <a:sym typeface="+mn-ea"/>
              </a:rPr>
              <a:t>中小企业：依据《关于印发中小企业划型标准规定的通知》（工信部联企业</a:t>
            </a:r>
            <a:r>
              <a:rPr lang="zh-CN" altLang="zh-CN" sz="3600" dirty="0" smtClean="0">
                <a:latin typeface="Times New Roman" panose="02020603050405020304" charset="0"/>
                <a:ea typeface="华文新魏" panose="02010800040101010101" charset="-122"/>
                <a:cs typeface="Times New Roman" panose="02020603050405020304" charset="0"/>
                <a:sym typeface="+mn-ea"/>
              </a:rPr>
              <a:t>〔2011〕300</a:t>
            </a:r>
            <a:r>
              <a:rPr lang="zh-CN" altLang="zh-CN" sz="3600" dirty="0" smtClean="0">
                <a:latin typeface="华文新魏" panose="02010800040101010101" charset="-122"/>
                <a:ea typeface="华文新魏" panose="02010800040101010101" charset="-122"/>
                <a:sym typeface="+mn-ea"/>
              </a:rPr>
              <a:t>号）进行确认</a:t>
            </a:r>
            <a:endParaRPr lang="zh-CN" altLang="zh-CN" sz="3600" dirty="0" smtClean="0">
              <a:latin typeface="华文新魏" panose="02010800040101010101" charset="-122"/>
              <a:ea typeface="华文新魏" panose="02010800040101010101" charset="-122"/>
              <a:sym typeface="+mn-ea"/>
            </a:endParaRPr>
          </a:p>
          <a:p>
            <a:pPr algn="l"/>
            <a:r>
              <a:rPr lang="zh-CN" altLang="zh-CN" sz="3600" dirty="0" smtClean="0">
                <a:latin typeface="华文新魏" panose="02010800040101010101" charset="-122"/>
                <a:ea typeface="华文新魏" panose="02010800040101010101" charset="-122"/>
                <a:sym typeface="+mn-ea"/>
              </a:rPr>
              <a:t>公建配套菜市场：根据区人民政府及其所属职能部门、杨柳青镇人民政府批准文件或镇三产办出具的证明进行确认</a:t>
            </a:r>
            <a:endParaRPr lang="zh-CN" altLang="zh-CN" sz="3600" dirty="0" smtClean="0">
              <a:solidFill>
                <a:schemeClr val="bg1">
                  <a:lumMod val="50000"/>
                </a:schemeClr>
              </a:solidFill>
              <a:latin typeface="华文新魏" panose="02010800040101010101" charset="-122"/>
              <a:ea typeface="华文新魏" panose="02010800040101010101" charset="-122"/>
              <a:sym typeface="+mn-ea"/>
            </a:endParaRPr>
          </a:p>
        </p:txBody>
      </p:sp>
      <p:sp>
        <p:nvSpPr>
          <p:cNvPr id="11" name="矩形 10"/>
          <p:cNvSpPr/>
          <p:nvPr/>
        </p:nvSpPr>
        <p:spPr>
          <a:xfrm>
            <a:off x="2508885" y="2590165"/>
            <a:ext cx="2705735" cy="1568450"/>
          </a:xfrm>
          <a:prstGeom prst="rect">
            <a:avLst/>
          </a:prstGeom>
        </p:spPr>
        <p:txBody>
          <a:bodyPr wrap="square">
            <a:spAutoFit/>
          </a:bodyPr>
          <a:lstStyle/>
          <a:p>
            <a:pPr algn="ctr"/>
            <a:r>
              <a:rPr lang="zh-CN" altLang="zh-CN" sz="4800" dirty="0" smtClean="0">
                <a:solidFill>
                  <a:schemeClr val="bg1"/>
                </a:solidFill>
                <a:latin typeface="华文新魏" panose="02010800040101010101" charset="-122"/>
                <a:ea typeface="华文新魏" panose="02010800040101010101" charset="-122"/>
                <a:sym typeface="+mn-ea"/>
              </a:rPr>
              <a:t>承租单位</a:t>
            </a:r>
            <a:endParaRPr lang="zh-CN" altLang="zh-CN" sz="4800" dirty="0" smtClean="0">
              <a:solidFill>
                <a:schemeClr val="bg1"/>
              </a:solidFill>
              <a:latin typeface="华文新魏" panose="02010800040101010101" charset="-122"/>
              <a:ea typeface="华文新魏" panose="02010800040101010101" charset="-122"/>
              <a:sym typeface="+mn-ea"/>
            </a:endParaRPr>
          </a:p>
          <a:p>
            <a:pPr algn="ctr"/>
            <a:r>
              <a:rPr lang="zh-CN" altLang="zh-CN" sz="4800" dirty="0" smtClean="0">
                <a:solidFill>
                  <a:schemeClr val="bg1"/>
                </a:solidFill>
                <a:latin typeface="华文新魏" panose="02010800040101010101" charset="-122"/>
                <a:ea typeface="华文新魏" panose="02010800040101010101" charset="-122"/>
                <a:sym typeface="+mn-ea"/>
              </a:rPr>
              <a:t>资格确认</a:t>
            </a:r>
            <a:endParaRPr lang="zh-CN" altLang="zh-CN" sz="4400" dirty="0" smtClean="0">
              <a:solidFill>
                <a:schemeClr val="bg1"/>
              </a:solidFill>
              <a:latin typeface="华文新魏" panose="02010800040101010101" charset="-122"/>
              <a:ea typeface="华文新魏" panose="02010800040101010101" charset="-122"/>
              <a:sym typeface="+mn-ea"/>
            </a:endParaRPr>
          </a:p>
        </p:txBody>
      </p:sp>
      <p:cxnSp>
        <p:nvCxnSpPr>
          <p:cNvPr id="2" name="直接连接符 1"/>
          <p:cNvCxnSpPr/>
          <p:nvPr/>
        </p:nvCxnSpPr>
        <p:spPr>
          <a:xfrm>
            <a:off x="6007100" y="3160395"/>
            <a:ext cx="5713095" cy="28575"/>
          </a:xfrm>
          <a:prstGeom prst="line">
            <a:avLst/>
          </a:prstGeom>
          <a:ln w="31750"/>
        </p:spPr>
        <p:style>
          <a:lnRef idx="3">
            <a:schemeClr val="dk1"/>
          </a:lnRef>
          <a:fillRef idx="0">
            <a:schemeClr val="dk1"/>
          </a:fillRef>
          <a:effectRef idx="2">
            <a:schemeClr val="dk1"/>
          </a:effectRef>
          <a:fontRef idx="minor">
            <a:schemeClr val="tx1"/>
          </a:fontRef>
        </p:style>
      </p:cxnSp>
      <p:sp>
        <p:nvSpPr>
          <p:cNvPr id="4" name="圆角矩形 3">
            <a:hlinkClick r:id="rId1" action="ppaction://hlinksldjump"/>
          </p:cNvPr>
          <p:cNvSpPr/>
          <p:nvPr/>
        </p:nvSpPr>
        <p:spPr>
          <a:xfrm>
            <a:off x="10147300" y="5854065"/>
            <a:ext cx="1494790" cy="73469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endParaRPr lang="zh-CN" altLang="en-US"/>
          </a:p>
        </p:txBody>
      </p:sp>
      <p:sp>
        <p:nvSpPr>
          <p:cNvPr id="5" name="文本框 4">
            <a:hlinkClick r:id="rId1" action="ppaction://hlinksldjump"/>
          </p:cNvPr>
          <p:cNvSpPr txBox="true"/>
          <p:nvPr/>
        </p:nvSpPr>
        <p:spPr>
          <a:xfrm>
            <a:off x="10109200" y="5989320"/>
            <a:ext cx="1894205" cy="521970"/>
          </a:xfrm>
          <a:prstGeom prst="rect">
            <a:avLst/>
          </a:prstGeom>
          <a:noFill/>
        </p:spPr>
        <p:txBody>
          <a:bodyPr wrap="square" rtlCol="0">
            <a:spAutoFit/>
          </a:bodyPr>
          <a:p>
            <a:r>
              <a:rPr lang="zh-CN" altLang="en-US" sz="2800">
                <a:latin typeface="华文新魏" panose="02010800040101010101" charset="-122"/>
                <a:ea typeface="华文新魏" panose="02010800040101010101" charset="-122"/>
              </a:rPr>
              <a:t>返回目录</a:t>
            </a:r>
            <a:endParaRPr lang="zh-CN" altLang="en-US" sz="2800">
              <a:latin typeface="华文新魏" panose="02010800040101010101" charset="-122"/>
              <a:ea typeface="华文新魏" panose="020108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10" presetClass="entr" presetSubtype="0" fill="hold" grpId="0" nodeType="withEffect">
                                  <p:stCondLst>
                                    <p:cond delay="1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698597" y="1734478"/>
            <a:ext cx="3390314" cy="3390314"/>
          </a:xfrm>
          <a:prstGeom prst="ellipse">
            <a:avLst/>
          </a:prstGeom>
          <a:gradFill>
            <a:gsLst>
              <a:gs pos="0">
                <a:schemeClr val="tx1">
                  <a:lumMod val="50000"/>
                  <a:lumOff val="50000"/>
                </a:schemeClr>
              </a:gs>
              <a:gs pos="76000">
                <a:schemeClr val="tx1">
                  <a:lumMod val="95000"/>
                  <a:lumOff val="5000"/>
                </a:schemeClr>
              </a:gs>
            </a:gsLst>
            <a:lin ang="540000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11" name="矩形 10"/>
          <p:cNvSpPr/>
          <p:nvPr/>
        </p:nvSpPr>
        <p:spPr>
          <a:xfrm>
            <a:off x="791014" y="2922428"/>
            <a:ext cx="3230880" cy="1014730"/>
          </a:xfrm>
          <a:prstGeom prst="rect">
            <a:avLst/>
          </a:prstGeom>
        </p:spPr>
        <p:txBody>
          <a:bodyPr wrap="none">
            <a:spAutoFit/>
          </a:bodyPr>
          <a:lstStyle/>
          <a:p>
            <a:pPr algn="ctr"/>
            <a:r>
              <a:rPr lang="zh-CN" altLang="zh-CN" sz="6000" dirty="0" smtClean="0">
                <a:solidFill>
                  <a:schemeClr val="bg1"/>
                </a:solidFill>
                <a:latin typeface="华文新魏" panose="02010800040101010101" charset="-122"/>
                <a:ea typeface="华文新魏" panose="02010800040101010101" charset="-122"/>
                <a:sym typeface="+mn-ea"/>
              </a:rPr>
              <a:t>审批流程</a:t>
            </a:r>
            <a:endParaRPr lang="zh-CN" altLang="zh-CN" sz="6000" dirty="0" smtClean="0">
              <a:solidFill>
                <a:schemeClr val="bg1"/>
              </a:solidFill>
              <a:latin typeface="华文新魏" panose="02010800040101010101" charset="-122"/>
              <a:ea typeface="华文新魏" panose="02010800040101010101" charset="-122"/>
              <a:sym typeface="+mn-ea"/>
            </a:endParaRPr>
          </a:p>
        </p:txBody>
      </p:sp>
      <p:sp>
        <p:nvSpPr>
          <p:cNvPr id="4" name="下箭头 3"/>
          <p:cNvSpPr/>
          <p:nvPr/>
        </p:nvSpPr>
        <p:spPr>
          <a:xfrm>
            <a:off x="5391766" y="2258374"/>
            <a:ext cx="357190"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0" name="直接箭头连接符 9"/>
          <p:cNvCxnSpPr/>
          <p:nvPr/>
        </p:nvCxnSpPr>
        <p:spPr>
          <a:xfrm rot="10800000">
            <a:off x="6918316" y="1522723"/>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7742555" y="462280"/>
            <a:ext cx="3768725" cy="2439035"/>
          </a:xfrm>
          <a:prstGeom prst="ellipse">
            <a:avLst/>
          </a:prstGeom>
        </p:spPr>
        <p:style>
          <a:lnRef idx="2">
            <a:schemeClr val="accent6"/>
          </a:lnRef>
          <a:fillRef idx="1">
            <a:schemeClr val="lt1"/>
          </a:fillRef>
          <a:effectRef idx="0">
            <a:schemeClr val="accent6"/>
          </a:effectRef>
          <a:fontRef idx="minor">
            <a:schemeClr val="dk1"/>
          </a:fontRef>
        </p:style>
        <p:txBody>
          <a:bodyPr rtlCol="0" anchor="ctr"/>
          <a:p>
            <a:r>
              <a:rPr lang="zh-CN" altLang="zh-CN" sz="2400" dirty="0" smtClean="0">
                <a:solidFill>
                  <a:schemeClr val="tx1"/>
                </a:solidFill>
                <a:latin typeface="华文新魏" panose="02010800040101010101" charset="-122"/>
                <a:ea typeface="华文新魏" panose="02010800040101010101" charset="-122"/>
              </a:rPr>
              <a:t>提交</a:t>
            </a:r>
            <a:r>
              <a:rPr lang="zh-CN" altLang="en-US" sz="2400" dirty="0" smtClean="0"/>
              <a:t>：</a:t>
            </a:r>
            <a:r>
              <a:rPr lang="zh-CN" altLang="zh-CN" sz="2400" dirty="0" smtClean="0">
                <a:solidFill>
                  <a:schemeClr val="tx1"/>
                </a:solidFill>
                <a:latin typeface="华文新魏" panose="02010800040101010101" charset="-122"/>
                <a:ea typeface="华文新魏" panose="02010800040101010101" charset="-122"/>
              </a:rPr>
              <a:t>承租单位法人代表身份证明、统一社会信用代码证、承租单位资格确认说明</a:t>
            </a:r>
            <a:endParaRPr lang="zh-CN" altLang="zh-CN" sz="2400" dirty="0" smtClean="0">
              <a:solidFill>
                <a:schemeClr val="tx1"/>
              </a:solidFill>
              <a:latin typeface="华文新魏" panose="02010800040101010101" charset="-122"/>
              <a:ea typeface="华文新魏" panose="02010800040101010101" charset="-122"/>
            </a:endParaRPr>
          </a:p>
        </p:txBody>
      </p:sp>
      <p:cxnSp>
        <p:nvCxnSpPr>
          <p:cNvPr id="14" name="直接箭头连接符 13"/>
          <p:cNvCxnSpPr/>
          <p:nvPr/>
        </p:nvCxnSpPr>
        <p:spPr>
          <a:xfrm rot="10800000">
            <a:off x="6918633" y="3605534"/>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7912732" y="3105468"/>
            <a:ext cx="3429024" cy="1357322"/>
          </a:xfrm>
          <a:prstGeom prst="rect">
            <a:avLst/>
          </a:prstGeom>
        </p:spPr>
        <p:style>
          <a:lnRef idx="2">
            <a:schemeClr val="accent6"/>
          </a:lnRef>
          <a:fillRef idx="1">
            <a:schemeClr val="lt1"/>
          </a:fillRef>
          <a:effectRef idx="0">
            <a:schemeClr val="accent6"/>
          </a:effectRef>
          <a:fontRef idx="minor">
            <a:schemeClr val="dk1"/>
          </a:fontRef>
        </p:style>
        <p:txBody>
          <a:bodyPr rtlCol="0" anchor="ctr"/>
          <a:p>
            <a:pPr algn="ctr"/>
            <a:r>
              <a:rPr lang="zh-CN" altLang="zh-CN" sz="3600" dirty="0" smtClean="0">
                <a:solidFill>
                  <a:schemeClr val="tx1"/>
                </a:solidFill>
                <a:latin typeface="华文新魏" panose="02010800040101010101" charset="-122"/>
                <a:ea typeface="华文新魏" panose="02010800040101010101" charset="-122"/>
              </a:rPr>
              <a:t>主管科室核准</a:t>
            </a:r>
            <a:endParaRPr lang="zh-CN" altLang="zh-CN" sz="3600" dirty="0" smtClean="0">
              <a:solidFill>
                <a:schemeClr val="tx1"/>
              </a:solidFill>
              <a:latin typeface="华文新魏" panose="02010800040101010101" charset="-122"/>
              <a:ea typeface="华文新魏" panose="02010800040101010101" charset="-122"/>
            </a:endParaRPr>
          </a:p>
        </p:txBody>
      </p:sp>
      <p:sp>
        <p:nvSpPr>
          <p:cNvPr id="17" name="下箭头 16"/>
          <p:cNvSpPr/>
          <p:nvPr/>
        </p:nvSpPr>
        <p:spPr>
          <a:xfrm>
            <a:off x="5391131" y="4294829"/>
            <a:ext cx="357190"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9" name="直接箭头连接符 18"/>
          <p:cNvCxnSpPr/>
          <p:nvPr/>
        </p:nvCxnSpPr>
        <p:spPr>
          <a:xfrm rot="10800000">
            <a:off x="6918633" y="5446725"/>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7742555" y="4825365"/>
            <a:ext cx="3857625" cy="11677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p>
            <a:pPr algn="ctr"/>
            <a:r>
              <a:rPr lang="zh-CN" altLang="zh-CN" sz="2800" dirty="0" smtClean="0">
                <a:solidFill>
                  <a:schemeClr val="tx1"/>
                </a:solidFill>
                <a:latin typeface="华文新魏" panose="02010800040101010101" charset="-122"/>
                <a:ea typeface="华文新魏" panose="02010800040101010101" charset="-122"/>
              </a:rPr>
              <a:t>审核通过，减免租金；</a:t>
            </a:r>
            <a:endParaRPr lang="zh-CN" altLang="zh-CN" sz="2800" dirty="0" smtClean="0">
              <a:solidFill>
                <a:schemeClr val="tx1"/>
              </a:solidFill>
              <a:latin typeface="华文新魏" panose="02010800040101010101" charset="-122"/>
              <a:ea typeface="华文新魏" panose="02010800040101010101" charset="-122"/>
            </a:endParaRPr>
          </a:p>
          <a:p>
            <a:pPr algn="ctr"/>
            <a:r>
              <a:rPr lang="zh-CN" altLang="zh-CN" sz="2800" dirty="0" smtClean="0">
                <a:solidFill>
                  <a:schemeClr val="tx1"/>
                </a:solidFill>
                <a:latin typeface="华文新魏" panose="02010800040101010101" charset="-122"/>
                <a:ea typeface="华文新魏" panose="02010800040101010101" charset="-122"/>
              </a:rPr>
              <a:t>不通过说明原因</a:t>
            </a:r>
            <a:endParaRPr lang="zh-CN" altLang="zh-CN" sz="2800" dirty="0" smtClean="0">
              <a:solidFill>
                <a:schemeClr val="tx1"/>
              </a:solidFill>
              <a:latin typeface="华文新魏" panose="02010800040101010101" charset="-122"/>
              <a:ea typeface="华文新魏" panose="02010800040101010101" charset="-122"/>
            </a:endParaRPr>
          </a:p>
        </p:txBody>
      </p:sp>
      <p:sp>
        <p:nvSpPr>
          <p:cNvPr id="8" name="文本框 7"/>
          <p:cNvSpPr txBox="true"/>
          <p:nvPr/>
        </p:nvSpPr>
        <p:spPr>
          <a:xfrm>
            <a:off x="4525645" y="923925"/>
            <a:ext cx="2172970" cy="1198880"/>
          </a:xfrm>
          <a:prstGeom prst="rect">
            <a:avLst/>
          </a:prstGeom>
          <a:noFill/>
        </p:spPr>
        <p:txBody>
          <a:bodyPr wrap="square" rtlCol="0">
            <a:spAutoFit/>
          </a:bodyPr>
          <a:p>
            <a:r>
              <a:rPr lang="zh-CN" altLang="zh-CN" sz="3600" dirty="0" smtClean="0">
                <a:latin typeface="华文新魏" panose="02010800040101010101" charset="-122"/>
                <a:ea typeface="华文新魏" panose="02010800040101010101" charset="-122"/>
              </a:rPr>
              <a:t>承租单位提出申请</a:t>
            </a:r>
            <a:endParaRPr lang="zh-CN" altLang="zh-CN" sz="3600" dirty="0" smtClean="0">
              <a:latin typeface="华文新魏" panose="02010800040101010101" charset="-122"/>
              <a:ea typeface="华文新魏" panose="02010800040101010101" charset="-122"/>
            </a:endParaRPr>
          </a:p>
        </p:txBody>
      </p:sp>
      <p:sp>
        <p:nvSpPr>
          <p:cNvPr id="9" name="文本框 8"/>
          <p:cNvSpPr txBox="true"/>
          <p:nvPr/>
        </p:nvSpPr>
        <p:spPr>
          <a:xfrm>
            <a:off x="4484370" y="2922270"/>
            <a:ext cx="2171700" cy="1198880"/>
          </a:xfrm>
          <a:prstGeom prst="rect">
            <a:avLst/>
          </a:prstGeom>
          <a:noFill/>
        </p:spPr>
        <p:txBody>
          <a:bodyPr wrap="square" rtlCol="0">
            <a:spAutoFit/>
          </a:bodyPr>
          <a:p>
            <a:pPr algn="ctr"/>
            <a:r>
              <a:rPr lang="zh-CN" altLang="zh-CN" sz="3600" dirty="0" smtClean="0">
                <a:latin typeface="华文新魏" panose="02010800040101010101" charset="-122"/>
                <a:ea typeface="华文新魏" panose="02010800040101010101" charset="-122"/>
              </a:rPr>
              <a:t>出租单位审核</a:t>
            </a:r>
            <a:endParaRPr lang="zh-CN" altLang="en-US"/>
          </a:p>
        </p:txBody>
      </p:sp>
      <p:sp>
        <p:nvSpPr>
          <p:cNvPr id="13" name="文本框 12"/>
          <p:cNvSpPr txBox="true"/>
          <p:nvPr/>
        </p:nvSpPr>
        <p:spPr>
          <a:xfrm>
            <a:off x="4590415" y="5125085"/>
            <a:ext cx="2327910" cy="645160"/>
          </a:xfrm>
          <a:prstGeom prst="rect">
            <a:avLst/>
          </a:prstGeom>
          <a:noFill/>
        </p:spPr>
        <p:txBody>
          <a:bodyPr wrap="square" rtlCol="0">
            <a:spAutoFit/>
          </a:bodyPr>
          <a:p>
            <a:r>
              <a:rPr lang="zh-CN" altLang="zh-CN" sz="3600" dirty="0" smtClean="0">
                <a:latin typeface="华文新魏" panose="02010800040101010101" charset="-122"/>
                <a:ea typeface="华文新魏" panose="02010800040101010101" charset="-122"/>
              </a:rPr>
              <a:t>资金发放</a:t>
            </a:r>
            <a:endParaRPr lang="zh-CN" altLang="en-US"/>
          </a:p>
        </p:txBody>
      </p:sp>
      <p:sp>
        <p:nvSpPr>
          <p:cNvPr id="2" name="圆角矩形 1">
            <a:hlinkClick r:id="rId1" action="ppaction://hlinksldjump"/>
          </p:cNvPr>
          <p:cNvSpPr/>
          <p:nvPr/>
        </p:nvSpPr>
        <p:spPr>
          <a:xfrm>
            <a:off x="10257155" y="6288405"/>
            <a:ext cx="1084580" cy="54991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endParaRPr lang="zh-CN" altLang="en-US"/>
          </a:p>
        </p:txBody>
      </p:sp>
      <p:sp>
        <p:nvSpPr>
          <p:cNvPr id="5" name="文本框 4">
            <a:hlinkClick r:id="rId1" action="ppaction://hlinksldjump"/>
          </p:cNvPr>
          <p:cNvSpPr txBox="true"/>
          <p:nvPr/>
        </p:nvSpPr>
        <p:spPr>
          <a:xfrm>
            <a:off x="10252075" y="6379845"/>
            <a:ext cx="1894205" cy="368300"/>
          </a:xfrm>
          <a:prstGeom prst="rect">
            <a:avLst/>
          </a:prstGeom>
          <a:noFill/>
        </p:spPr>
        <p:txBody>
          <a:bodyPr wrap="square" rtlCol="0">
            <a:spAutoFit/>
          </a:bodyPr>
          <a:p>
            <a:r>
              <a:rPr lang="zh-CN" altLang="en-US">
                <a:latin typeface="华文新魏" panose="02010800040101010101" charset="-122"/>
                <a:ea typeface="华文新魏" panose="02010800040101010101" charset="-122"/>
              </a:rPr>
              <a:t>返回目录</a:t>
            </a:r>
            <a:endParaRPr lang="zh-CN" altLang="en-US">
              <a:latin typeface="华文新魏" panose="02010800040101010101" charset="-122"/>
              <a:ea typeface="华文新魏" panose="020108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500"/>
                                        <p:tgtEl>
                                          <p:spTgt spid="17"/>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500"/>
                                        <p:tgtEl>
                                          <p:spTgt spid="13"/>
                                        </p:tgtEl>
                                      </p:cBhvr>
                                    </p:animEffect>
                                  </p:childTnLst>
                                </p:cTn>
                              </p:par>
                            </p:childTnLst>
                          </p:cTn>
                        </p:par>
                        <p:par>
                          <p:cTn id="46" fill="hold">
                            <p:stCondLst>
                              <p:cond delay="5000"/>
                            </p:stCondLst>
                            <p:childTnLst>
                              <p:par>
                                <p:cTn id="47" presetID="22" presetClass="entr" presetSubtype="4"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down)">
                                      <p:cBhvr>
                                        <p:cTn id="49" dur="500"/>
                                        <p:tgtEl>
                                          <p:spTgt spid="19"/>
                                        </p:tgtEl>
                                      </p:cBhvr>
                                    </p:animEffect>
                                  </p:childTnLst>
                                </p:cTn>
                              </p:par>
                            </p:childTnLst>
                          </p:cTn>
                        </p:par>
                        <p:par>
                          <p:cTn id="50" fill="hold">
                            <p:stCondLst>
                              <p:cond delay="5500"/>
                            </p:stCondLst>
                            <p:childTnLst>
                              <p:par>
                                <p:cTn id="51" presetID="22" presetClass="entr" presetSubtype="4"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down)">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animBg="true"/>
      <p:bldP spid="12" grpId="0" animBg="true"/>
      <p:bldP spid="15" grpId="0" animBg="true"/>
      <p:bldP spid="17" grpId="0" animBg="true"/>
      <p:bldP spid="20" grpId="0" bldLvl="0" animBg="true"/>
      <p:bldP spid="8" grpId="0"/>
      <p:bldP spid="9"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487142" y="1733843"/>
            <a:ext cx="3390314" cy="3390314"/>
          </a:xfrm>
          <a:prstGeom prst="ellipse">
            <a:avLst/>
          </a:prstGeom>
          <a:gradFill>
            <a:gsLst>
              <a:gs pos="0">
                <a:schemeClr val="tx1">
                  <a:lumMod val="50000"/>
                  <a:lumOff val="50000"/>
                </a:schemeClr>
              </a:gs>
              <a:gs pos="76000">
                <a:schemeClr val="tx1">
                  <a:lumMod val="95000"/>
                  <a:lumOff val="5000"/>
                </a:schemeClr>
              </a:gs>
            </a:gsLst>
            <a:lin ang="540000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6" name="矩形 5"/>
          <p:cNvSpPr/>
          <p:nvPr/>
        </p:nvSpPr>
        <p:spPr>
          <a:xfrm>
            <a:off x="3996055" y="464820"/>
            <a:ext cx="8093710" cy="6247130"/>
          </a:xfrm>
          <a:prstGeom prst="rect">
            <a:avLst/>
          </a:prstGeom>
        </p:spPr>
        <p:txBody>
          <a:bodyPr wrap="square">
            <a:spAutoFit/>
          </a:bodyPr>
          <a:lstStyle/>
          <a:p>
            <a:r>
              <a:rPr lang="zh-CN" altLang="en-US" sz="4000" dirty="0" smtClean="0">
                <a:latin typeface="华文新魏" panose="02010800040101010101" charset="-122"/>
                <a:ea typeface="华文新魏" panose="02010800040101010101" charset="-122"/>
                <a:sym typeface="+mn-ea"/>
              </a:rPr>
              <a:t>（一）承租单位已支付</a:t>
            </a:r>
            <a:r>
              <a:rPr lang="zh-CN" altLang="en-US" sz="4000" dirty="0" smtClean="0">
                <a:latin typeface="Times New Roman" panose="02020603050405020304" charset="0"/>
                <a:ea typeface="华文新魏" panose="02010800040101010101" charset="-122"/>
                <a:cs typeface="Times New Roman" panose="02020603050405020304" charset="0"/>
                <a:sym typeface="+mn-ea"/>
              </a:rPr>
              <a:t>2</a:t>
            </a:r>
            <a:r>
              <a:rPr lang="zh-CN" altLang="en-US" sz="4000" dirty="0" smtClean="0">
                <a:latin typeface="华文新魏" panose="02010800040101010101" charset="-122"/>
                <a:ea typeface="华文新魏" panose="02010800040101010101" charset="-122"/>
                <a:sym typeface="+mn-ea"/>
              </a:rPr>
              <a:t>月</a:t>
            </a:r>
            <a:r>
              <a:rPr lang="zh-CN" altLang="en-US" sz="4000" dirty="0" smtClean="0">
                <a:latin typeface="Times New Roman" panose="02020603050405020304" charset="0"/>
                <a:ea typeface="华文新魏" panose="02010800040101010101" charset="-122"/>
                <a:cs typeface="Times New Roman" panose="02020603050405020304" charset="0"/>
                <a:sym typeface="+mn-ea"/>
              </a:rPr>
              <a:t>7</a:t>
            </a:r>
            <a:r>
              <a:rPr lang="zh-CN" altLang="en-US" sz="4000" dirty="0" smtClean="0">
                <a:latin typeface="华文新魏" panose="02010800040101010101" charset="-122"/>
                <a:ea typeface="华文新魏" panose="02010800040101010101" charset="-122"/>
                <a:sym typeface="+mn-ea"/>
              </a:rPr>
              <a:t>日至</a:t>
            </a:r>
            <a:r>
              <a:rPr lang="zh-CN" altLang="en-US" sz="4000" dirty="0" smtClean="0">
                <a:latin typeface="Times New Roman" panose="02020603050405020304" charset="0"/>
                <a:ea typeface="华文新魏" panose="02010800040101010101" charset="-122"/>
                <a:cs typeface="Times New Roman" panose="02020603050405020304" charset="0"/>
                <a:sym typeface="+mn-ea"/>
              </a:rPr>
              <a:t>8</a:t>
            </a:r>
            <a:r>
              <a:rPr lang="zh-CN" altLang="en-US" sz="4000" dirty="0" smtClean="0">
                <a:latin typeface="华文新魏" panose="02010800040101010101" charset="-122"/>
                <a:ea typeface="华文新魏" panose="02010800040101010101" charset="-122"/>
                <a:sym typeface="+mn-ea"/>
              </a:rPr>
              <a:t>月</a:t>
            </a:r>
            <a:r>
              <a:rPr lang="zh-CN" altLang="en-US" sz="4000" dirty="0" smtClean="0">
                <a:latin typeface="Times New Roman" panose="02020603050405020304" charset="0"/>
                <a:ea typeface="华文新魏" panose="02010800040101010101" charset="-122"/>
                <a:cs typeface="Times New Roman" panose="02020603050405020304" charset="0"/>
                <a:sym typeface="+mn-ea"/>
              </a:rPr>
              <a:t>7</a:t>
            </a:r>
            <a:r>
              <a:rPr lang="zh-CN" altLang="en-US" sz="4000" dirty="0" smtClean="0">
                <a:latin typeface="华文新魏" panose="02010800040101010101" charset="-122"/>
                <a:ea typeface="华文新魏" panose="02010800040101010101" charset="-122"/>
                <a:sym typeface="+mn-ea"/>
              </a:rPr>
              <a:t>日房租的，减免房租经双方协商一致后优先从后续未缴房租中抵扣。后续未执行合同金额不足以抵扣或承租单位要求返还的，由出租单位直接返还。</a:t>
            </a:r>
            <a:endParaRPr lang="zh-CN" altLang="en-US" sz="6000" dirty="0" smtClean="0">
              <a:latin typeface="华文新魏" panose="02010800040101010101" charset="-122"/>
              <a:ea typeface="华文新魏" panose="02010800040101010101" charset="-122"/>
              <a:sym typeface="+mn-ea"/>
            </a:endParaRPr>
          </a:p>
          <a:p>
            <a:pPr algn="l"/>
            <a:r>
              <a:rPr lang="zh-CN" altLang="en-US" sz="4000" dirty="0" smtClean="0">
                <a:latin typeface="华文新魏" panose="02010800040101010101" charset="-122"/>
                <a:ea typeface="华文新魏" panose="02010800040101010101" charset="-122"/>
                <a:sym typeface="+mn-ea"/>
              </a:rPr>
              <a:t>（二）承租单位未支付</a:t>
            </a:r>
            <a:r>
              <a:rPr lang="zh-CN" altLang="en-US" sz="4000" dirty="0" smtClean="0">
                <a:latin typeface="Times New Roman" panose="02020603050405020304" charset="0"/>
                <a:ea typeface="华文新魏" panose="02010800040101010101" charset="-122"/>
                <a:cs typeface="Times New Roman" panose="02020603050405020304" charset="0"/>
                <a:sym typeface="+mn-ea"/>
              </a:rPr>
              <a:t>2</a:t>
            </a:r>
            <a:r>
              <a:rPr lang="zh-CN" altLang="en-US" sz="4000" dirty="0" smtClean="0">
                <a:latin typeface="华文新魏" panose="02010800040101010101" charset="-122"/>
                <a:ea typeface="华文新魏" panose="02010800040101010101" charset="-122"/>
                <a:sym typeface="+mn-ea"/>
              </a:rPr>
              <a:t>月</a:t>
            </a:r>
            <a:r>
              <a:rPr lang="zh-CN" altLang="en-US" sz="4000" dirty="0" smtClean="0">
                <a:latin typeface="Times New Roman" panose="02020603050405020304" charset="0"/>
                <a:ea typeface="华文新魏" panose="02010800040101010101" charset="-122"/>
                <a:cs typeface="Times New Roman" panose="02020603050405020304" charset="0"/>
                <a:sym typeface="+mn-ea"/>
              </a:rPr>
              <a:t>7</a:t>
            </a:r>
            <a:r>
              <a:rPr lang="zh-CN" altLang="en-US" sz="4000" dirty="0" smtClean="0">
                <a:latin typeface="华文新魏" panose="02010800040101010101" charset="-122"/>
                <a:ea typeface="华文新魏" panose="02010800040101010101" charset="-122"/>
                <a:sym typeface="+mn-ea"/>
              </a:rPr>
              <a:t>日至</a:t>
            </a:r>
            <a:r>
              <a:rPr lang="zh-CN" altLang="en-US" sz="4000" dirty="0" smtClean="0">
                <a:latin typeface="Times New Roman" panose="02020603050405020304" charset="0"/>
                <a:ea typeface="华文新魏" panose="02010800040101010101" charset="-122"/>
                <a:cs typeface="Times New Roman" panose="02020603050405020304" charset="0"/>
                <a:sym typeface="+mn-ea"/>
              </a:rPr>
              <a:t>8</a:t>
            </a:r>
            <a:r>
              <a:rPr lang="zh-CN" altLang="en-US" sz="4000" dirty="0" smtClean="0">
                <a:latin typeface="华文新魏" panose="02010800040101010101" charset="-122"/>
                <a:ea typeface="华文新魏" panose="02010800040101010101" charset="-122"/>
                <a:sym typeface="+mn-ea"/>
              </a:rPr>
              <a:t>月</a:t>
            </a:r>
            <a:r>
              <a:rPr lang="zh-CN" altLang="en-US" sz="4000" dirty="0" smtClean="0">
                <a:latin typeface="Times New Roman" panose="02020603050405020304" charset="0"/>
                <a:ea typeface="华文新魏" panose="02010800040101010101" charset="-122"/>
                <a:cs typeface="Times New Roman" panose="02020603050405020304" charset="0"/>
                <a:sym typeface="+mn-ea"/>
              </a:rPr>
              <a:t>7</a:t>
            </a:r>
            <a:r>
              <a:rPr lang="zh-CN" altLang="en-US" sz="4000" dirty="0" smtClean="0">
                <a:latin typeface="华文新魏" panose="02010800040101010101" charset="-122"/>
                <a:ea typeface="华文新魏" panose="02010800040101010101" charset="-122"/>
                <a:sym typeface="+mn-ea"/>
              </a:rPr>
              <a:t>日房租的，由出租单位按合同涵盖的租期范围直接减免相应月份的租金。</a:t>
            </a:r>
            <a:endParaRPr lang="zh-CN" altLang="en-US" sz="4000" dirty="0" smtClean="0">
              <a:latin typeface="华文新魏" panose="02010800040101010101" charset="-122"/>
              <a:ea typeface="华文新魏" panose="02010800040101010101" charset="-122"/>
              <a:sym typeface="+mn-ea"/>
            </a:endParaRPr>
          </a:p>
        </p:txBody>
      </p:sp>
      <p:sp>
        <p:nvSpPr>
          <p:cNvPr id="11" name="矩形 10"/>
          <p:cNvSpPr/>
          <p:nvPr/>
        </p:nvSpPr>
        <p:spPr>
          <a:xfrm>
            <a:off x="951034" y="2744628"/>
            <a:ext cx="2418080" cy="1445260"/>
          </a:xfrm>
          <a:prstGeom prst="rect">
            <a:avLst/>
          </a:prstGeom>
        </p:spPr>
        <p:txBody>
          <a:bodyPr wrap="none">
            <a:spAutoFit/>
          </a:bodyPr>
          <a:lstStyle/>
          <a:p>
            <a:pPr algn="ctr"/>
            <a:r>
              <a:rPr lang="zh-CN" altLang="zh-CN" sz="4400" dirty="0" smtClean="0">
                <a:solidFill>
                  <a:schemeClr val="bg1"/>
                </a:solidFill>
                <a:latin typeface="华文新魏" panose="02010800040101010101" charset="-122"/>
                <a:ea typeface="华文新魏" panose="02010800040101010101" charset="-122"/>
                <a:sym typeface="+mn-ea"/>
              </a:rPr>
              <a:t>房租减免</a:t>
            </a:r>
            <a:endParaRPr lang="zh-CN" altLang="zh-CN" sz="4400" dirty="0" smtClean="0">
              <a:solidFill>
                <a:schemeClr val="bg1"/>
              </a:solidFill>
              <a:latin typeface="华文新魏" panose="02010800040101010101" charset="-122"/>
              <a:ea typeface="华文新魏" panose="02010800040101010101" charset="-122"/>
              <a:sym typeface="+mn-ea"/>
            </a:endParaRPr>
          </a:p>
          <a:p>
            <a:pPr algn="ctr"/>
            <a:r>
              <a:rPr lang="zh-CN" altLang="zh-CN" sz="4400" dirty="0" smtClean="0">
                <a:solidFill>
                  <a:schemeClr val="bg1"/>
                </a:solidFill>
                <a:latin typeface="华文新魏" panose="02010800040101010101" charset="-122"/>
                <a:ea typeface="华文新魏" panose="02010800040101010101" charset="-122"/>
                <a:sym typeface="+mn-ea"/>
              </a:rPr>
              <a:t>方式</a:t>
            </a:r>
            <a:endParaRPr lang="zh-CN" altLang="zh-CN" sz="4400" dirty="0" smtClean="0">
              <a:solidFill>
                <a:schemeClr val="bg1"/>
              </a:solidFill>
              <a:latin typeface="华文新魏" panose="02010800040101010101" charset="-122"/>
              <a:ea typeface="华文新魏" panose="02010800040101010101" charset="-122"/>
              <a:sym typeface="+mn-ea"/>
            </a:endParaRPr>
          </a:p>
        </p:txBody>
      </p:sp>
      <p:sp>
        <p:nvSpPr>
          <p:cNvPr id="4" name="圆角矩形 3">
            <a:hlinkClick r:id="rId1" action="ppaction://hlinksldjump"/>
          </p:cNvPr>
          <p:cNvSpPr/>
          <p:nvPr/>
        </p:nvSpPr>
        <p:spPr>
          <a:xfrm>
            <a:off x="10654665" y="6153150"/>
            <a:ext cx="1231265" cy="5588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endParaRPr lang="zh-CN" altLang="en-US"/>
          </a:p>
        </p:txBody>
      </p:sp>
      <p:sp>
        <p:nvSpPr>
          <p:cNvPr id="5" name="文本框 4">
            <a:hlinkClick r:id="rId1" action="ppaction://hlinksldjump"/>
          </p:cNvPr>
          <p:cNvSpPr txBox="true"/>
          <p:nvPr/>
        </p:nvSpPr>
        <p:spPr>
          <a:xfrm>
            <a:off x="10661650" y="6236970"/>
            <a:ext cx="1894205" cy="398780"/>
          </a:xfrm>
          <a:prstGeom prst="rect">
            <a:avLst/>
          </a:prstGeom>
          <a:noFill/>
        </p:spPr>
        <p:txBody>
          <a:bodyPr wrap="square" rtlCol="0">
            <a:spAutoFit/>
          </a:bodyPr>
          <a:p>
            <a:r>
              <a:rPr lang="zh-CN" altLang="en-US" sz="2000">
                <a:latin typeface="华文新魏" panose="02010800040101010101" charset="-122"/>
                <a:ea typeface="华文新魏" panose="02010800040101010101" charset="-122"/>
              </a:rPr>
              <a:t>返回目录</a:t>
            </a:r>
            <a:endParaRPr lang="zh-CN" altLang="en-US" sz="2000">
              <a:latin typeface="华文新魏" panose="02010800040101010101" charset="-122"/>
              <a:ea typeface="华文新魏" panose="020108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4" fill="hold" grpId="1"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229100" y="5968769"/>
            <a:ext cx="4016829" cy="475575"/>
          </a:xfrm>
          <a:prstGeom prst="ellipse">
            <a:avLst/>
          </a:prstGeom>
          <a:solidFill>
            <a:schemeClr val="bg1">
              <a:lumMod val="75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155853" y="390377"/>
            <a:ext cx="5757205" cy="5757205"/>
          </a:xfrm>
          <a:prstGeom prst="ellipse">
            <a:avLst/>
          </a:prstGeom>
          <a:noFill/>
          <a:ln w="1174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6" name="椭圆 5"/>
          <p:cNvSpPr/>
          <p:nvPr/>
        </p:nvSpPr>
        <p:spPr>
          <a:xfrm>
            <a:off x="3212121" y="390377"/>
            <a:ext cx="5757205" cy="5757205"/>
          </a:xfrm>
          <a:prstGeom prst="ellipse">
            <a:avLst/>
          </a:prstGeom>
          <a:noFill/>
          <a:ln w="1174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7" name="椭圆 6"/>
          <p:cNvSpPr/>
          <p:nvPr/>
        </p:nvSpPr>
        <p:spPr>
          <a:xfrm>
            <a:off x="3282460" y="390377"/>
            <a:ext cx="5757205" cy="5757205"/>
          </a:xfrm>
          <a:prstGeom prst="ellipse">
            <a:avLst/>
          </a:prstGeom>
          <a:noFill/>
          <a:ln w="1174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10" name="矩形 9"/>
          <p:cNvSpPr/>
          <p:nvPr/>
        </p:nvSpPr>
        <p:spPr>
          <a:xfrm>
            <a:off x="4281170" y="2540000"/>
            <a:ext cx="3964940" cy="1198880"/>
          </a:xfrm>
          <a:prstGeom prst="rect">
            <a:avLst/>
          </a:prstGeom>
          <a:effectLst>
            <a:outerShdw blurRad="152400" dist="381000" dir="5400000" sx="94000" sy="94000" rotWithShape="0">
              <a:prstClr val="black">
                <a:alpha val="15000"/>
              </a:prstClr>
            </a:outerShdw>
          </a:effectLst>
        </p:spPr>
        <p:txBody>
          <a:bodyPr wrap="square">
            <a:spAutoFit/>
          </a:bodyPr>
          <a:lstStyle/>
          <a:p>
            <a:r>
              <a:rPr lang="zh-CN" altLang="zh-CN" sz="7200" b="1" dirty="0">
                <a:solidFill>
                  <a:schemeClr val="bg2">
                    <a:lumMod val="25000"/>
                  </a:schemeClr>
                </a:solidFill>
                <a:latin typeface="华文行楷" panose="02010800040101010101" charset="-122"/>
                <a:ea typeface="华文行楷" panose="02010800040101010101" charset="-122"/>
              </a:rPr>
              <a:t>解读完毕</a:t>
            </a:r>
            <a:endParaRPr lang="zh-CN" altLang="zh-CN" sz="7200" b="1" dirty="0">
              <a:solidFill>
                <a:schemeClr val="bg2">
                  <a:lumMod val="25000"/>
                </a:schemeClr>
              </a:solidFill>
              <a:latin typeface="华文行楷" panose="02010800040101010101" charset="-122"/>
              <a:ea typeface="华文行楷" panose="02010800040101010101" charset="-122"/>
            </a:endParaRPr>
          </a:p>
        </p:txBody>
      </p:sp>
      <p:pic>
        <p:nvPicPr>
          <p:cNvPr id="3" name="图片 2" descr="2 logo"/>
          <p:cNvPicPr>
            <a:picLocks noChangeAspect="true"/>
          </p:cNvPicPr>
          <p:nvPr/>
        </p:nvPicPr>
        <p:blipFill>
          <a:blip r:embed="rId1"/>
          <a:stretch>
            <a:fillRect/>
          </a:stretch>
        </p:blipFill>
        <p:spPr>
          <a:xfrm>
            <a:off x="10314940" y="3738880"/>
            <a:ext cx="1859915" cy="31159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53" presetClass="entr" presetSubtype="16" fill="hold" grpId="0" nodeType="afterEffect">
                                  <p:stCondLst>
                                    <p:cond delay="0"/>
                                  </p:stCondLst>
                                  <p:iterate type="wd">
                                    <p:tmPct val="10000"/>
                                  </p:iterate>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true"/>
      <p:bldP spid="6" grpId="0" animBg="true"/>
      <p:bldP spid="7" grpId="0" animBg="true"/>
      <p:bldP spid="10" grpId="0" bldLvl="0" animBg="true"/>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783</Words>
  <Application>WPS 演示</Application>
  <PresentationFormat>宽屏</PresentationFormat>
  <Paragraphs>82</Paragraphs>
  <Slides>9</Slides>
  <Notes>31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9</vt:i4>
      </vt:variant>
    </vt:vector>
  </HeadingPairs>
  <TitlesOfParts>
    <vt:vector size="21" baseType="lpstr">
      <vt:lpstr>Arial</vt:lpstr>
      <vt:lpstr>宋体</vt:lpstr>
      <vt:lpstr>Wingdings</vt:lpstr>
      <vt:lpstr>Times New Roman</vt:lpstr>
      <vt:lpstr>华文行楷</vt:lpstr>
      <vt:lpstr>华文新魏</vt:lpstr>
      <vt:lpstr>等线</vt:lpstr>
      <vt:lpstr>微软雅黑</vt:lpstr>
      <vt:lpstr>黑体</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greatwall</cp:lastModifiedBy>
  <cp:revision>15</cp:revision>
  <dcterms:created xsi:type="dcterms:W3CDTF">2021-10-08T05:53:41Z</dcterms:created>
  <dcterms:modified xsi:type="dcterms:W3CDTF">2021-10-08T05:53:41Z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2052-11.8.2.9793</vt:lpwstr>
  </property>
  <property fmtid="{D5CDD505-2E9C-101B-9397-08002B2CF9AE}" pid="3" name="ICV">
    <vt:lpwstr>3384196B73A1435BA6CE5DBD07F0A53F</vt:lpwstr>
  </property>
</Properties>
</file>